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32"/>
  </p:notesMasterIdLst>
  <p:sldIdLst>
    <p:sldId id="256" r:id="rId2"/>
    <p:sldId id="261" r:id="rId3"/>
    <p:sldId id="348" r:id="rId4"/>
    <p:sldId id="353" r:id="rId5"/>
    <p:sldId id="334" r:id="rId6"/>
    <p:sldId id="355" r:id="rId7"/>
    <p:sldId id="356" r:id="rId8"/>
    <p:sldId id="260" r:id="rId9"/>
    <p:sldId id="335" r:id="rId10"/>
    <p:sldId id="357" r:id="rId11"/>
    <p:sldId id="358" r:id="rId12"/>
    <p:sldId id="360" r:id="rId13"/>
    <p:sldId id="359" r:id="rId14"/>
    <p:sldId id="363" r:id="rId15"/>
    <p:sldId id="361" r:id="rId16"/>
    <p:sldId id="340" r:id="rId17"/>
    <p:sldId id="364" r:id="rId18"/>
    <p:sldId id="362" r:id="rId19"/>
    <p:sldId id="349" r:id="rId20"/>
    <p:sldId id="341" r:id="rId21"/>
    <p:sldId id="350" r:id="rId22"/>
    <p:sldId id="338" r:id="rId23"/>
    <p:sldId id="339" r:id="rId24"/>
    <p:sldId id="342" r:id="rId25"/>
    <p:sldId id="343" r:id="rId26"/>
    <p:sldId id="345" r:id="rId27"/>
    <p:sldId id="344" r:id="rId28"/>
    <p:sldId id="366" r:id="rId29"/>
    <p:sldId id="327" r:id="rId30"/>
    <p:sldId id="321" r:id="rId31"/>
  </p:sldIdLst>
  <p:sldSz cx="9144000" cy="5143500" type="screen16x9"/>
  <p:notesSz cx="6858000" cy="9144000"/>
  <p:embeddedFontLst>
    <p:embeddedFont>
      <p:font typeface="Arimo" panose="020B0604020202020204" charset="0"/>
      <p:regular r:id="rId33"/>
      <p:bold r:id="rId34"/>
      <p:italic r:id="rId35"/>
      <p:boldItalic r:id="rId36"/>
    </p:embeddedFont>
    <p:embeddedFont>
      <p:font typeface="Bebas Neue" panose="020B0606020202050201" pitchFamily="34" charset="0"/>
      <p:regular r:id="rId37"/>
    </p:embeddedFont>
    <p:embeddedFont>
      <p:font typeface="Heebo" pitchFamily="2" charset="-79"/>
      <p:regular r:id="rId38"/>
      <p:bold r:id="rId39"/>
    </p:embeddedFont>
    <p:embeddedFont>
      <p:font typeface="Inter Tight SemiBold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A8081F"/>
    <a:srgbClr val="142850"/>
    <a:srgbClr val="142864"/>
    <a:srgbClr val="142878"/>
    <a:srgbClr val="0099CC"/>
    <a:srgbClr val="000000"/>
    <a:srgbClr val="1414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42EA25-14EE-11C5-F17D-7E47096B9DAC}" v="1435" dt="2024-04-20T01:56:15.313"/>
    <p1510:client id="{101DAF6A-2445-6989-E365-99614935238E}" v="363" dt="2024-04-20T00:19:21.480"/>
    <p1510:client id="{25444A7C-CF00-D76E-C869-3E5F96062D6D}" v="898" dt="2024-04-19T22:38:13.078"/>
    <p1510:client id="{3167C4B0-A997-F04D-A18E-E680557D9558}" v="365" dt="2024-04-20T03:15:21.985"/>
    <p1510:client id="{4380B808-6C81-BB8E-B4F4-11302CA2C491}" v="487" dt="2024-04-19T23:01:43.454"/>
    <p1510:client id="{EF6E694E-7F36-3FDC-7ACF-87F6A88D6856}" v="1999" dt="2024-04-20T01:59:54.099"/>
    <p1510:client id="{F2FE3EBE-D0B3-4A30-BFBA-9DDFE1B10296}" v="4171" dt="2024-04-20T08:08:18.440"/>
    <p1510:client id="{FE55DC39-DC54-C21D-91D1-1D948E02D95F}" v="356" dt="2024-04-20T13:41:35.693"/>
  </p1510:revLst>
</p1510:revInfo>
</file>

<file path=ppt/tableStyles.xml><?xml version="1.0" encoding="utf-8"?>
<a:tblStyleLst xmlns:a="http://schemas.openxmlformats.org/drawingml/2006/main" def="{7E925C14-EC49-4513-81F8-1F1795654483}">
  <a:tblStyle styleId="{7E925C14-EC49-4513-81F8-1F17956544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png>
</file>

<file path=ppt/media/image62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5e77e62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5e77e62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875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423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68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7638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760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15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788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5835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1190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024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1710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4018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0638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8063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25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6675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8224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3861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151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024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553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4954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243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5e606185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f5e606185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2496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5e606185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f5e606185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951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872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300" y="1079004"/>
            <a:ext cx="5007300" cy="21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8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52563" y="3464767"/>
            <a:ext cx="3815400" cy="21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367000" y="1163250"/>
            <a:ext cx="4410000" cy="28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43" name="Google Shape;43;p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Google Shape;44;p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4384500" y="1404538"/>
            <a:ext cx="40452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4384500" y="2314563"/>
            <a:ext cx="4045200" cy="14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3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3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8" name="Google Shape;198;p30"/>
          <p:cNvGrpSpPr/>
          <p:nvPr/>
        </p:nvGrpSpPr>
        <p:grpSpPr>
          <a:xfrm>
            <a:off x="706060" y="1236002"/>
            <a:ext cx="695830" cy="243805"/>
            <a:chOff x="2271950" y="2722775"/>
            <a:chExt cx="575875" cy="201775"/>
          </a:xfrm>
        </p:grpSpPr>
        <p:sp>
          <p:nvSpPr>
            <p:cNvPr id="199" name="Google Shape;199;p30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30"/>
          <p:cNvSpPr/>
          <p:nvPr/>
        </p:nvSpPr>
        <p:spPr>
          <a:xfrm>
            <a:off x="7786413" y="802050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/>
          <p:nvPr/>
        </p:nvSpPr>
        <p:spPr>
          <a:xfrm>
            <a:off x="1915951" y="3367793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30"/>
          <p:cNvGrpSpPr/>
          <p:nvPr/>
        </p:nvGrpSpPr>
        <p:grpSpPr>
          <a:xfrm>
            <a:off x="1401907" y="689254"/>
            <a:ext cx="953591" cy="334099"/>
            <a:chOff x="2271950" y="2722775"/>
            <a:chExt cx="575875" cy="201775"/>
          </a:xfrm>
        </p:grpSpPr>
        <p:sp>
          <p:nvSpPr>
            <p:cNvPr id="207" name="Google Shape;207;p30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30"/>
          <p:cNvSpPr/>
          <p:nvPr/>
        </p:nvSpPr>
        <p:spPr>
          <a:xfrm>
            <a:off x="6775477" y="3965413"/>
            <a:ext cx="335779" cy="396117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654063" y="1173140"/>
            <a:ext cx="335779" cy="396134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8224526" y="2042072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 rot="-1685758">
            <a:off x="7349828" y="169520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8224513" y="36894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0"/>
          <p:cNvSpPr/>
          <p:nvPr/>
        </p:nvSpPr>
        <p:spPr>
          <a:xfrm rot="-1685758">
            <a:off x="2517753" y="144988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1494952" y="2445824"/>
            <a:ext cx="107827" cy="108460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7674437" y="2459628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/>
          <p:nvPr/>
        </p:nvSpPr>
        <p:spPr>
          <a:xfrm rot="-4501656">
            <a:off x="7177993" y="3584747"/>
            <a:ext cx="700435" cy="696862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0"/>
          <p:cNvSpPr/>
          <p:nvPr/>
        </p:nvSpPr>
        <p:spPr>
          <a:xfrm rot="-4498560">
            <a:off x="7715362" y="3194685"/>
            <a:ext cx="372045" cy="370147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0"/>
          <p:cNvSpPr/>
          <p:nvPr/>
        </p:nvSpPr>
        <p:spPr>
          <a:xfrm rot="-4497731">
            <a:off x="7127795" y="2968777"/>
            <a:ext cx="503609" cy="501040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1126688" y="3418975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0"/>
          <p:cNvSpPr/>
          <p:nvPr/>
        </p:nvSpPr>
        <p:spPr>
          <a:xfrm>
            <a:off x="706038" y="19410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0"/>
          <p:cNvSpPr/>
          <p:nvPr/>
        </p:nvSpPr>
        <p:spPr>
          <a:xfrm>
            <a:off x="8140863" y="1173143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0"/>
          <p:cNvSpPr/>
          <p:nvPr/>
        </p:nvSpPr>
        <p:spPr>
          <a:xfrm rot="-1685758">
            <a:off x="930128" y="402163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1401912" y="422715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641574" y="13610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6415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8061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5499274" y="136107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54992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46638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641574" y="31036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1641561" y="37504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 hasCustomPrompt="1"/>
          </p:nvPr>
        </p:nvSpPr>
        <p:spPr>
          <a:xfrm>
            <a:off x="8061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5499274" y="310367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499261" y="37504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46638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74" name="Google Shape;74;p1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1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7456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50000">
              <a:srgbClr val="14143C"/>
            </a:gs>
            <a:gs pos="0">
              <a:srgbClr val="142850"/>
            </a:gs>
            <a:gs pos="100000">
              <a:srgbClr val="14143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8" r:id="rId4"/>
    <p:sldLayoutId id="2147483675" r:id="rId5"/>
    <p:sldLayoutId id="2147483676" r:id="rId6"/>
    <p:sldLayoutId id="214748368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24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25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26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27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image" Target="../media/image28.png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image" Target="../media/image29.png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30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31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5.xml"/><Relationship Id="rId3" Type="http://schemas.openxmlformats.org/officeDocument/2006/relationships/image" Target="../media/image32.png"/><Relationship Id="rId7" Type="http://schemas.openxmlformats.org/officeDocument/2006/relationships/slide" Target="slide8.xml"/><Relationship Id="rId12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6" Type="http://schemas.openxmlformats.org/officeDocument/2006/relationships/slide" Target="slide2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.xml"/><Relationship Id="rId11" Type="http://schemas.openxmlformats.org/officeDocument/2006/relationships/slide" Target="slide14.xml"/><Relationship Id="rId5" Type="http://schemas.openxmlformats.org/officeDocument/2006/relationships/image" Target="../media/image34.png"/><Relationship Id="rId15" Type="http://schemas.openxmlformats.org/officeDocument/2006/relationships/slide" Target="slide27.xml"/><Relationship Id="rId10" Type="http://schemas.openxmlformats.org/officeDocument/2006/relationships/slide" Target="slide1.xml"/><Relationship Id="rId4" Type="http://schemas.openxmlformats.org/officeDocument/2006/relationships/image" Target="../media/image33.png"/><Relationship Id="rId9" Type="http://schemas.openxmlformats.org/officeDocument/2006/relationships/slide" Target="slide12.xml"/><Relationship Id="rId1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5.xml"/><Relationship Id="rId3" Type="http://schemas.openxmlformats.org/officeDocument/2006/relationships/image" Target="../media/image35.png"/><Relationship Id="rId7" Type="http://schemas.openxmlformats.org/officeDocument/2006/relationships/slide" Target="slide8.xml"/><Relationship Id="rId12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6" Type="http://schemas.openxmlformats.org/officeDocument/2006/relationships/slide" Target="slide2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.xml"/><Relationship Id="rId11" Type="http://schemas.openxmlformats.org/officeDocument/2006/relationships/slide" Target="slide14.xml"/><Relationship Id="rId5" Type="http://schemas.openxmlformats.org/officeDocument/2006/relationships/image" Target="../media/image37.png"/><Relationship Id="rId15" Type="http://schemas.openxmlformats.org/officeDocument/2006/relationships/slide" Target="slide27.xml"/><Relationship Id="rId10" Type="http://schemas.openxmlformats.org/officeDocument/2006/relationships/slide" Target="slide1.xml"/><Relationship Id="rId4" Type="http://schemas.openxmlformats.org/officeDocument/2006/relationships/image" Target="../media/image36.png"/><Relationship Id="rId9" Type="http://schemas.openxmlformats.org/officeDocument/2006/relationships/slide" Target="slide12.xml"/><Relationship Id="rId14" Type="http://schemas.openxmlformats.org/officeDocument/2006/relationships/slide" Target="slid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38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39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40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41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13" Type="http://schemas.openxmlformats.org/officeDocument/2006/relationships/slide" Target="slide17.xml"/><Relationship Id="rId18" Type="http://schemas.openxmlformats.org/officeDocument/2006/relationships/slide" Target="slide25.xml"/><Relationship Id="rId3" Type="http://schemas.openxmlformats.org/officeDocument/2006/relationships/image" Target="../media/image42.png"/><Relationship Id="rId21" Type="http://schemas.openxmlformats.org/officeDocument/2006/relationships/slide" Target="slide22.xml"/><Relationship Id="rId7" Type="http://schemas.openxmlformats.org/officeDocument/2006/relationships/image" Target="../media/image46.png"/><Relationship Id="rId12" Type="http://schemas.openxmlformats.org/officeDocument/2006/relationships/slide" Target="slide8.xml"/><Relationship Id="rId17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6" Type="http://schemas.openxmlformats.org/officeDocument/2006/relationships/slide" Target="slide14.xml"/><Relationship Id="rId20" Type="http://schemas.openxmlformats.org/officeDocument/2006/relationships/slide" Target="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svg"/><Relationship Id="rId11" Type="http://schemas.openxmlformats.org/officeDocument/2006/relationships/slide" Target="slide2.xml"/><Relationship Id="rId5" Type="http://schemas.openxmlformats.org/officeDocument/2006/relationships/image" Target="../media/image44.png"/><Relationship Id="rId15" Type="http://schemas.openxmlformats.org/officeDocument/2006/relationships/slide" Target="slide1.xml"/><Relationship Id="rId10" Type="http://schemas.openxmlformats.org/officeDocument/2006/relationships/image" Target="../media/image49.png"/><Relationship Id="rId19" Type="http://schemas.openxmlformats.org/officeDocument/2006/relationships/slide" Target="slide16.xml"/><Relationship Id="rId4" Type="http://schemas.openxmlformats.org/officeDocument/2006/relationships/image" Target="../media/image43.png"/><Relationship Id="rId9" Type="http://schemas.openxmlformats.org/officeDocument/2006/relationships/image" Target="../media/image48.png"/><Relationship Id="rId14" Type="http://schemas.openxmlformats.org/officeDocument/2006/relationships/slide" Target="slide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13" Type="http://schemas.openxmlformats.org/officeDocument/2006/relationships/image" Target="../media/image4.jpeg"/><Relationship Id="rId3" Type="http://schemas.openxmlformats.org/officeDocument/2006/relationships/slide" Target="slide2.xml"/><Relationship Id="rId7" Type="http://schemas.openxmlformats.org/officeDocument/2006/relationships/slide" Target="slide1.xml"/><Relationship Id="rId12" Type="http://schemas.openxmlformats.org/officeDocument/2006/relationships/slide" Target="slide2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.xml"/><Relationship Id="rId11" Type="http://schemas.openxmlformats.org/officeDocument/2006/relationships/slide" Target="slide16.xml"/><Relationship Id="rId5" Type="http://schemas.openxmlformats.org/officeDocument/2006/relationships/slide" Target="slide17.xml"/><Relationship Id="rId15" Type="http://schemas.openxmlformats.org/officeDocument/2006/relationships/slide" Target="slide22.xml"/><Relationship Id="rId10" Type="http://schemas.openxmlformats.org/officeDocument/2006/relationships/slide" Target="slide25.xml"/><Relationship Id="rId4" Type="http://schemas.openxmlformats.org/officeDocument/2006/relationships/slide" Target="slide8.xml"/><Relationship Id="rId9" Type="http://schemas.openxmlformats.org/officeDocument/2006/relationships/image" Target="../media/image3.jpeg"/><Relationship Id="rId1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5.xml"/><Relationship Id="rId3" Type="http://schemas.openxmlformats.org/officeDocument/2006/relationships/notesSlide" Target="../notesSlides/notesSlide20.xml"/><Relationship Id="rId7" Type="http://schemas.openxmlformats.org/officeDocument/2006/relationships/slide" Target="slide8.xml"/><Relationship Id="rId12" Type="http://schemas.openxmlformats.org/officeDocument/2006/relationships/image" Target="../media/image3.jpeg"/><Relationship Id="rId2" Type="http://schemas.openxmlformats.org/officeDocument/2006/relationships/slideLayout" Target="../slideLayouts/slideLayout3.xml"/><Relationship Id="rId16" Type="http://schemas.openxmlformats.org/officeDocument/2006/relationships/slide" Target="slide22.xml"/><Relationship Id="rId1" Type="http://schemas.openxmlformats.org/officeDocument/2006/relationships/themeOverride" Target="../theme/themeOverride1.xml"/><Relationship Id="rId6" Type="http://schemas.openxmlformats.org/officeDocument/2006/relationships/slide" Target="slide2.xml"/><Relationship Id="rId11" Type="http://schemas.openxmlformats.org/officeDocument/2006/relationships/slide" Target="slide14.xml"/><Relationship Id="rId5" Type="http://schemas.openxmlformats.org/officeDocument/2006/relationships/image" Target="../media/image51.png"/><Relationship Id="rId15" Type="http://schemas.openxmlformats.org/officeDocument/2006/relationships/slide" Target="slide27.xml"/><Relationship Id="rId10" Type="http://schemas.openxmlformats.org/officeDocument/2006/relationships/slide" Target="slide1.xml"/><Relationship Id="rId4" Type="http://schemas.openxmlformats.org/officeDocument/2006/relationships/image" Target="../media/image50.png"/><Relationship Id="rId9" Type="http://schemas.openxmlformats.org/officeDocument/2006/relationships/slide" Target="slide12.xml"/><Relationship Id="rId14" Type="http://schemas.openxmlformats.org/officeDocument/2006/relationships/slide" Target="slide1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image" Target="../media/image52.png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image" Target="../media/image3.jpeg"/><Relationship Id="rId3" Type="http://schemas.openxmlformats.org/officeDocument/2006/relationships/image" Target="../media/image53.png"/><Relationship Id="rId7" Type="http://schemas.openxmlformats.org/officeDocument/2006/relationships/slide" Target="slide2.xml"/><Relationship Id="rId12" Type="http://schemas.openxmlformats.org/officeDocument/2006/relationships/slide" Target="slide14.xml"/><Relationship Id="rId17" Type="http://schemas.openxmlformats.org/officeDocument/2006/relationships/slide" Target="slide22.xml"/><Relationship Id="rId2" Type="http://schemas.openxmlformats.org/officeDocument/2006/relationships/notesSlide" Target="../notesSlides/notesSlide22.xml"/><Relationship Id="rId16" Type="http://schemas.openxmlformats.org/officeDocument/2006/relationships/slide" Target="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11" Type="http://schemas.openxmlformats.org/officeDocument/2006/relationships/slide" Target="slide1.xml"/><Relationship Id="rId5" Type="http://schemas.openxmlformats.org/officeDocument/2006/relationships/image" Target="../media/image55.png"/><Relationship Id="rId15" Type="http://schemas.openxmlformats.org/officeDocument/2006/relationships/slide" Target="slide16.xml"/><Relationship Id="rId10" Type="http://schemas.openxmlformats.org/officeDocument/2006/relationships/slide" Target="slide12.xml"/><Relationship Id="rId4" Type="http://schemas.openxmlformats.org/officeDocument/2006/relationships/image" Target="../media/image54.png"/><Relationship Id="rId9" Type="http://schemas.openxmlformats.org/officeDocument/2006/relationships/slide" Target="slide17.xml"/><Relationship Id="rId14" Type="http://schemas.openxmlformats.org/officeDocument/2006/relationships/slide" Target="slide2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image" Target="../media/image3.jpeg"/><Relationship Id="rId3" Type="http://schemas.openxmlformats.org/officeDocument/2006/relationships/image" Target="../media/image57.png"/><Relationship Id="rId7" Type="http://schemas.openxmlformats.org/officeDocument/2006/relationships/slide" Target="slide2.xml"/><Relationship Id="rId12" Type="http://schemas.openxmlformats.org/officeDocument/2006/relationships/slide" Target="slide14.xml"/><Relationship Id="rId17" Type="http://schemas.openxmlformats.org/officeDocument/2006/relationships/slide" Target="slide22.xml"/><Relationship Id="rId2" Type="http://schemas.openxmlformats.org/officeDocument/2006/relationships/notesSlide" Target="../notesSlides/notesSlide23.xml"/><Relationship Id="rId16" Type="http://schemas.openxmlformats.org/officeDocument/2006/relationships/slide" Target="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9.png"/><Relationship Id="rId11" Type="http://schemas.openxmlformats.org/officeDocument/2006/relationships/slide" Target="slide1.xml"/><Relationship Id="rId5" Type="http://schemas.openxmlformats.org/officeDocument/2006/relationships/image" Target="../media/image58.png"/><Relationship Id="rId15" Type="http://schemas.openxmlformats.org/officeDocument/2006/relationships/slide" Target="slide16.xml"/><Relationship Id="rId10" Type="http://schemas.openxmlformats.org/officeDocument/2006/relationships/slide" Target="slide12.xml"/><Relationship Id="rId4" Type="http://schemas.openxmlformats.org/officeDocument/2006/relationships/image" Target="../media/image31.png"/><Relationship Id="rId9" Type="http://schemas.openxmlformats.org/officeDocument/2006/relationships/slide" Target="slide17.xml"/><Relationship Id="rId14" Type="http://schemas.openxmlformats.org/officeDocument/2006/relationships/slide" Target="slide2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image" Target="../media/image60.jpeg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notesSlide" Target="../notesSlides/notesSlide25.xml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13" Type="http://schemas.openxmlformats.org/officeDocument/2006/relationships/slide" Target="slide22.xml"/><Relationship Id="rId3" Type="http://schemas.openxmlformats.org/officeDocument/2006/relationships/slide" Target="slide2.xml"/><Relationship Id="rId7" Type="http://schemas.openxmlformats.org/officeDocument/2006/relationships/slide" Target="slide1.xml"/><Relationship Id="rId12" Type="http://schemas.openxmlformats.org/officeDocument/2006/relationships/slide" Target="slide27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.xml"/><Relationship Id="rId11" Type="http://schemas.openxmlformats.org/officeDocument/2006/relationships/slide" Target="slide16.xml"/><Relationship Id="rId5" Type="http://schemas.openxmlformats.org/officeDocument/2006/relationships/slide" Target="slide17.xml"/><Relationship Id="rId10" Type="http://schemas.openxmlformats.org/officeDocument/2006/relationships/slide" Target="slide25.xml"/><Relationship Id="rId4" Type="http://schemas.openxmlformats.org/officeDocument/2006/relationships/slide" Target="slide8.xml"/><Relationship Id="rId9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61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62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hyperlink" Target="https://toxic-audio-detection.streamlit.app" TargetMode="External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13" Type="http://schemas.openxmlformats.org/officeDocument/2006/relationships/slide" Target="slide22.xml"/><Relationship Id="rId3" Type="http://schemas.openxmlformats.org/officeDocument/2006/relationships/slide" Target="slide2.xml"/><Relationship Id="rId7" Type="http://schemas.openxmlformats.org/officeDocument/2006/relationships/slide" Target="slide1.xml"/><Relationship Id="rId12" Type="http://schemas.openxmlformats.org/officeDocument/2006/relationships/slide" Target="slide27.xml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3.xml"/><Relationship Id="rId6" Type="http://schemas.openxmlformats.org/officeDocument/2006/relationships/slide" Target="slide12.xml"/><Relationship Id="rId11" Type="http://schemas.openxmlformats.org/officeDocument/2006/relationships/slide" Target="slide16.xml"/><Relationship Id="rId5" Type="http://schemas.openxmlformats.org/officeDocument/2006/relationships/slide" Target="slide17.xml"/><Relationship Id="rId15" Type="http://schemas.openxmlformats.org/officeDocument/2006/relationships/image" Target="../media/image7.png"/><Relationship Id="rId10" Type="http://schemas.openxmlformats.org/officeDocument/2006/relationships/slide" Target="slide25.xml"/><Relationship Id="rId4" Type="http://schemas.openxmlformats.org/officeDocument/2006/relationships/slide" Target="slide8.xml"/><Relationship Id="rId9" Type="http://schemas.openxmlformats.org/officeDocument/2006/relationships/image" Target="../media/image3.jpeg"/><Relationship Id="rId1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5.xml"/><Relationship Id="rId3" Type="http://schemas.openxmlformats.org/officeDocument/2006/relationships/image" Target="../media/image10.jpeg"/><Relationship Id="rId7" Type="http://schemas.openxmlformats.org/officeDocument/2006/relationships/slide" Target="slide8.xml"/><Relationship Id="rId12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6" Type="http://schemas.openxmlformats.org/officeDocument/2006/relationships/slide" Target="slide2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.xml"/><Relationship Id="rId11" Type="http://schemas.openxmlformats.org/officeDocument/2006/relationships/slide" Target="slide14.xml"/><Relationship Id="rId5" Type="http://schemas.openxmlformats.org/officeDocument/2006/relationships/image" Target="../media/image12.svg"/><Relationship Id="rId15" Type="http://schemas.openxmlformats.org/officeDocument/2006/relationships/slide" Target="slide27.xml"/><Relationship Id="rId10" Type="http://schemas.openxmlformats.org/officeDocument/2006/relationships/slide" Target="slide1.xml"/><Relationship Id="rId4" Type="http://schemas.openxmlformats.org/officeDocument/2006/relationships/image" Target="../media/image11.png"/><Relationship Id="rId9" Type="http://schemas.openxmlformats.org/officeDocument/2006/relationships/slide" Target="slide12.xml"/><Relationship Id="rId14" Type="http://schemas.openxmlformats.org/officeDocument/2006/relationships/slide" Target="slide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5.xml"/><Relationship Id="rId3" Type="http://schemas.openxmlformats.org/officeDocument/2006/relationships/image" Target="../media/image13.png"/><Relationship Id="rId7" Type="http://schemas.openxmlformats.org/officeDocument/2006/relationships/slide" Target="slide8.xml"/><Relationship Id="rId12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6" Type="http://schemas.openxmlformats.org/officeDocument/2006/relationships/slide" Target="slide2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.xml"/><Relationship Id="rId11" Type="http://schemas.openxmlformats.org/officeDocument/2006/relationships/slide" Target="slide14.xml"/><Relationship Id="rId5" Type="http://schemas.openxmlformats.org/officeDocument/2006/relationships/image" Target="../media/image15.png"/><Relationship Id="rId15" Type="http://schemas.openxmlformats.org/officeDocument/2006/relationships/slide" Target="slide27.xml"/><Relationship Id="rId10" Type="http://schemas.openxmlformats.org/officeDocument/2006/relationships/slide" Target="slide1.xml"/><Relationship Id="rId4" Type="http://schemas.openxmlformats.org/officeDocument/2006/relationships/image" Target="../media/image14.png"/><Relationship Id="rId9" Type="http://schemas.openxmlformats.org/officeDocument/2006/relationships/slide" Target="slide12.xml"/><Relationship Id="rId14" Type="http://schemas.openxmlformats.org/officeDocument/2006/relationships/slide" Target="slide1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13" Type="http://schemas.openxmlformats.org/officeDocument/2006/relationships/slide" Target="slide27.xml"/><Relationship Id="rId3" Type="http://schemas.openxmlformats.org/officeDocument/2006/relationships/image" Target="../media/image16.png"/><Relationship Id="rId7" Type="http://schemas.openxmlformats.org/officeDocument/2006/relationships/slide" Target="slide12.xml"/><Relationship Id="rId12" Type="http://schemas.openxmlformats.org/officeDocument/2006/relationships/slide" Target="slide1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11" Type="http://schemas.openxmlformats.org/officeDocument/2006/relationships/slide" Target="slide25.xml"/><Relationship Id="rId5" Type="http://schemas.openxmlformats.org/officeDocument/2006/relationships/slide" Target="slide8.xml"/><Relationship Id="rId10" Type="http://schemas.openxmlformats.org/officeDocument/2006/relationships/image" Target="../media/image3.jpeg"/><Relationship Id="rId4" Type="http://schemas.openxmlformats.org/officeDocument/2006/relationships/slide" Target="slide2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17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18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19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20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16.xml"/><Relationship Id="rId3" Type="http://schemas.openxmlformats.org/officeDocument/2006/relationships/image" Target="../media/image22.png"/><Relationship Id="rId7" Type="http://schemas.openxmlformats.org/officeDocument/2006/relationships/slide" Target="slide17.xml"/><Relationship Id="rId12" Type="http://schemas.openxmlformats.org/officeDocument/2006/relationships/slide" Target="slide2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image" Target="../media/image3.jpeg"/><Relationship Id="rId5" Type="http://schemas.openxmlformats.org/officeDocument/2006/relationships/slide" Target="slide2.xml"/><Relationship Id="rId15" Type="http://schemas.openxmlformats.org/officeDocument/2006/relationships/slide" Target="slide22.xml"/><Relationship Id="rId10" Type="http://schemas.openxmlformats.org/officeDocument/2006/relationships/slide" Target="slide14.xml"/><Relationship Id="rId4" Type="http://schemas.openxmlformats.org/officeDocument/2006/relationships/image" Target="../media/image23.png"/><Relationship Id="rId9" Type="http://schemas.openxmlformats.org/officeDocument/2006/relationships/slide" Target="slide1.xml"/><Relationship Id="rId14" Type="http://schemas.openxmlformats.org/officeDocument/2006/relationships/slide" Target="slide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peaker ">
            <a:extLst>
              <a:ext uri="{FF2B5EF4-FFF2-40B4-BE49-F238E27FC236}">
                <a16:creationId xmlns:a16="http://schemas.microsoft.com/office/drawing/2014/main" id="{D98FBDF6-5EE3-E189-3A65-766CE3571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84885">
            <a:off x="104792" y="578086"/>
            <a:ext cx="1415506" cy="1415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1" name="Google Shape;241;p34"/>
          <p:cNvSpPr/>
          <p:nvPr/>
        </p:nvSpPr>
        <p:spPr>
          <a:xfrm>
            <a:off x="3177536" y="4121512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/>
          <p:nvPr/>
        </p:nvSpPr>
        <p:spPr>
          <a:xfrm rot="-1685758">
            <a:off x="4276753" y="4283822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4"/>
          <p:cNvSpPr/>
          <p:nvPr/>
        </p:nvSpPr>
        <p:spPr>
          <a:xfrm>
            <a:off x="3870412" y="86690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24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B792E15-57D5-B69C-F977-64AE82BB9AA1}"/>
              </a:ext>
            </a:extLst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Threat detection ">
            <a:extLst>
              <a:ext uri="{FF2B5EF4-FFF2-40B4-BE49-F238E27FC236}">
                <a16:creationId xmlns:a16="http://schemas.microsoft.com/office/drawing/2014/main" id="{3FAC6794-4B7D-BE5C-C357-1F0B89C44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0724" y="583858"/>
            <a:ext cx="1154249" cy="115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555;p39">
            <a:extLst>
              <a:ext uri="{FF2B5EF4-FFF2-40B4-BE49-F238E27FC236}">
                <a16:creationId xmlns:a16="http://schemas.microsoft.com/office/drawing/2014/main" id="{6370ACA8-DBE4-DC42-B6B7-6D7C6E033F28}"/>
              </a:ext>
            </a:extLst>
          </p:cNvPr>
          <p:cNvSpPr txBox="1">
            <a:spLocks/>
          </p:cNvSpPr>
          <p:nvPr/>
        </p:nvSpPr>
        <p:spPr>
          <a:xfrm>
            <a:off x="845529" y="1749073"/>
            <a:ext cx="7452942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6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CA" sz="2800" b="1">
                <a:latin typeface="Inter Tight SemiBold"/>
                <a:ea typeface="Inter Tight SemiBold"/>
                <a:cs typeface="Inter Tight SemiBold"/>
                <a:sym typeface="Inter Tight SemiBold"/>
              </a:rPr>
              <a:t>Audio-Violent Threat Detection Application</a:t>
            </a:r>
            <a:endParaRPr lang="en-US" sz="2800" b="1"/>
          </a:p>
          <a:p>
            <a:pPr algn="r"/>
            <a:endParaRPr lang="en-US" sz="2800"/>
          </a:p>
        </p:txBody>
      </p:sp>
      <p:grpSp>
        <p:nvGrpSpPr>
          <p:cNvPr id="5" name="Google Shape;8738;p86">
            <a:extLst>
              <a:ext uri="{FF2B5EF4-FFF2-40B4-BE49-F238E27FC236}">
                <a16:creationId xmlns:a16="http://schemas.microsoft.com/office/drawing/2014/main" id="{899D60AA-3D3E-BC3E-C80A-0F12EC09CB99}"/>
              </a:ext>
            </a:extLst>
          </p:cNvPr>
          <p:cNvGrpSpPr/>
          <p:nvPr/>
        </p:nvGrpSpPr>
        <p:grpSpPr>
          <a:xfrm>
            <a:off x="845529" y="3153782"/>
            <a:ext cx="357468" cy="352676"/>
            <a:chOff x="-33645475" y="3228074"/>
            <a:chExt cx="294600" cy="290651"/>
          </a:xfrm>
        </p:grpSpPr>
        <p:sp>
          <p:nvSpPr>
            <p:cNvPr id="6" name="Google Shape;8739;p86">
              <a:extLst>
                <a:ext uri="{FF2B5EF4-FFF2-40B4-BE49-F238E27FC236}">
                  <a16:creationId xmlns:a16="http://schemas.microsoft.com/office/drawing/2014/main" id="{32E0027A-E6D0-3C6B-15AC-FB2CC0A547BE}"/>
                </a:ext>
              </a:extLst>
            </p:cNvPr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740;p86">
              <a:extLst>
                <a:ext uri="{FF2B5EF4-FFF2-40B4-BE49-F238E27FC236}">
                  <a16:creationId xmlns:a16="http://schemas.microsoft.com/office/drawing/2014/main" id="{6D615A8E-A74C-9A34-A72E-0923A75F9AEC}"/>
                </a:ext>
              </a:extLst>
            </p:cNvPr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741;p86">
              <a:extLst>
                <a:ext uri="{FF2B5EF4-FFF2-40B4-BE49-F238E27FC236}">
                  <a16:creationId xmlns:a16="http://schemas.microsoft.com/office/drawing/2014/main" id="{17E2AE26-4C73-0108-1F64-527E772607BE}"/>
                </a:ext>
              </a:extLst>
            </p:cNvPr>
            <p:cNvSpPr/>
            <p:nvPr/>
          </p:nvSpPr>
          <p:spPr>
            <a:xfrm>
              <a:off x="-33645475" y="3228074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742;p86">
              <a:extLst>
                <a:ext uri="{FF2B5EF4-FFF2-40B4-BE49-F238E27FC236}">
                  <a16:creationId xmlns:a16="http://schemas.microsoft.com/office/drawing/2014/main" id="{12ACD8A9-5734-FAF5-8540-27C6E0342705}"/>
                </a:ext>
              </a:extLst>
            </p:cNvPr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743;p86">
              <a:extLst>
                <a:ext uri="{FF2B5EF4-FFF2-40B4-BE49-F238E27FC236}">
                  <a16:creationId xmlns:a16="http://schemas.microsoft.com/office/drawing/2014/main" id="{C285E387-DECB-4C71-C9FC-53214FA68973}"/>
                </a:ext>
              </a:extLst>
            </p:cNvPr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744;p86">
              <a:extLst>
                <a:ext uri="{FF2B5EF4-FFF2-40B4-BE49-F238E27FC236}">
                  <a16:creationId xmlns:a16="http://schemas.microsoft.com/office/drawing/2014/main" id="{11686081-E0AA-F7F2-DA9D-163C59A05458}"/>
                </a:ext>
              </a:extLst>
            </p:cNvPr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745;p86">
              <a:extLst>
                <a:ext uri="{FF2B5EF4-FFF2-40B4-BE49-F238E27FC236}">
                  <a16:creationId xmlns:a16="http://schemas.microsoft.com/office/drawing/2014/main" id="{407B1E41-4245-D8FF-9DC7-5F7D614A742B}"/>
                </a:ext>
              </a:extLst>
            </p:cNvPr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258;p31">
            <a:extLst>
              <a:ext uri="{FF2B5EF4-FFF2-40B4-BE49-F238E27FC236}">
                <a16:creationId xmlns:a16="http://schemas.microsoft.com/office/drawing/2014/main" id="{EBA7BDA5-EAD1-B886-B3BB-344593FB03D7}"/>
              </a:ext>
            </a:extLst>
          </p:cNvPr>
          <p:cNvSpPr txBox="1"/>
          <p:nvPr/>
        </p:nvSpPr>
        <p:spPr>
          <a:xfrm>
            <a:off x="3717731" y="2248226"/>
            <a:ext cx="9288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C000"/>
                </a:solidFill>
                <a:latin typeface="Heebo"/>
                <a:ea typeface="Heebo"/>
                <a:cs typeface="Heebo"/>
                <a:sym typeface="Heebo"/>
              </a:rPr>
              <a:t>Group 1</a:t>
            </a:r>
            <a:endParaRPr>
              <a:solidFill>
                <a:srgbClr val="FFC00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graphicFrame>
        <p:nvGraphicFramePr>
          <p:cNvPr id="16" name="Google Shape;257;p31">
            <a:extLst>
              <a:ext uri="{FF2B5EF4-FFF2-40B4-BE49-F238E27FC236}">
                <a16:creationId xmlns:a16="http://schemas.microsoft.com/office/drawing/2014/main" id="{D609182F-12F7-FF7B-F468-64E2AEE58A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6648000"/>
              </p:ext>
            </p:extLst>
          </p:nvPr>
        </p:nvGraphicFramePr>
        <p:xfrm>
          <a:off x="2101866" y="2653123"/>
          <a:ext cx="5089330" cy="17066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90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2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5470">
                  <a:extLst>
                    <a:ext uri="{9D8B030D-6E8A-4147-A177-3AD203B41FA5}">
                      <a16:colId xmlns:a16="http://schemas.microsoft.com/office/drawing/2014/main" val="1064004592"/>
                    </a:ext>
                  </a:extLst>
                </a:gridCol>
              </a:tblGrid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Name</a:t>
                      </a:r>
                      <a:endParaRPr sz="1000" b="1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1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Student ID</a:t>
                      </a:r>
                      <a:endParaRPr sz="1000" b="1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1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Team Role</a:t>
                      </a:r>
                      <a:endParaRPr sz="1000" b="1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 err="1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Aanal</a:t>
                      </a:r>
                      <a:r>
                        <a:rPr lang="en-CA" sz="1000" b="0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 </a:t>
                      </a:r>
                      <a:r>
                        <a:rPr lang="en-CA" sz="1000" b="0" u="none" err="1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Kamleshkumar</a:t>
                      </a:r>
                      <a:r>
                        <a:rPr lang="en-CA" sz="1000" b="0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 Patel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C0910376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Software Developer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Bimal Kumar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C0919385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Data Scientist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Danilo Diaz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C0889539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Solution Architect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hlink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Ernie Sumoso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C0881591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Data Scientist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44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0" u="none" err="1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Jayachandhran</a:t>
                      </a: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 Saravanan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C0910392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CA" sz="1000" b="0" u="none">
                          <a:solidFill>
                            <a:schemeClr val="dk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Researcher and Integration Engineer</a:t>
                      </a:r>
                      <a:endParaRPr sz="1000" b="0" u="none">
                        <a:solidFill>
                          <a:schemeClr val="dk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7" name="Picture 4" descr="International Students">
            <a:extLst>
              <a:ext uri="{FF2B5EF4-FFF2-40B4-BE49-F238E27FC236}">
                <a16:creationId xmlns:a16="http://schemas.microsoft.com/office/drawing/2014/main" id="{3D93BD4A-D136-4891-7A75-79E35B1E5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27" y="4697581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8F91DD-D674-8EAA-3AAF-2AC6AF2A94D4}"/>
              </a:ext>
            </a:extLst>
          </p:cNvPr>
          <p:cNvSpPr txBox="1"/>
          <p:nvPr/>
        </p:nvSpPr>
        <p:spPr>
          <a:xfrm>
            <a:off x="1860131" y="1130338"/>
            <a:ext cx="46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>
                <a:solidFill>
                  <a:schemeClr val="bg2">
                    <a:lumMod val="20000"/>
                    <a:lumOff val="80000"/>
                  </a:schemeClr>
                </a:solidFill>
                <a:effectLst/>
                <a:latin typeface="-apple-system"/>
              </a:rPr>
              <a:t>2024W AML 2404 2 [Online 2] AI and ML Lab</a:t>
            </a:r>
          </a:p>
        </p:txBody>
      </p:sp>
      <p:grpSp>
        <p:nvGrpSpPr>
          <p:cNvPr id="8" name="Google Shape;8738;p86">
            <a:extLst>
              <a:ext uri="{FF2B5EF4-FFF2-40B4-BE49-F238E27FC236}">
                <a16:creationId xmlns:a16="http://schemas.microsoft.com/office/drawing/2014/main" id="{2C62B9D2-6F60-3967-B4C1-2CC96AC50ACB}"/>
              </a:ext>
            </a:extLst>
          </p:cNvPr>
          <p:cNvGrpSpPr/>
          <p:nvPr/>
        </p:nvGrpSpPr>
        <p:grpSpPr>
          <a:xfrm>
            <a:off x="7727848" y="3211382"/>
            <a:ext cx="357468" cy="352676"/>
            <a:chOff x="-33645475" y="3228074"/>
            <a:chExt cx="294600" cy="290651"/>
          </a:xfrm>
        </p:grpSpPr>
        <p:sp>
          <p:nvSpPr>
            <p:cNvPr id="18" name="Google Shape;8739;p86">
              <a:extLst>
                <a:ext uri="{FF2B5EF4-FFF2-40B4-BE49-F238E27FC236}">
                  <a16:creationId xmlns:a16="http://schemas.microsoft.com/office/drawing/2014/main" id="{01F3FF9F-10D9-C2FB-74B8-8477FA62FEDB}"/>
                </a:ext>
              </a:extLst>
            </p:cNvPr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740;p86">
              <a:extLst>
                <a:ext uri="{FF2B5EF4-FFF2-40B4-BE49-F238E27FC236}">
                  <a16:creationId xmlns:a16="http://schemas.microsoft.com/office/drawing/2014/main" id="{6C469F99-67B2-6650-79A5-08AAAE8843F2}"/>
                </a:ext>
              </a:extLst>
            </p:cNvPr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741;p86">
              <a:extLst>
                <a:ext uri="{FF2B5EF4-FFF2-40B4-BE49-F238E27FC236}">
                  <a16:creationId xmlns:a16="http://schemas.microsoft.com/office/drawing/2014/main" id="{00D4C27F-68A7-EE23-3CE0-9BDE1BE855FD}"/>
                </a:ext>
              </a:extLst>
            </p:cNvPr>
            <p:cNvSpPr/>
            <p:nvPr/>
          </p:nvSpPr>
          <p:spPr>
            <a:xfrm>
              <a:off x="-33645475" y="3228074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42;p86">
              <a:extLst>
                <a:ext uri="{FF2B5EF4-FFF2-40B4-BE49-F238E27FC236}">
                  <a16:creationId xmlns:a16="http://schemas.microsoft.com/office/drawing/2014/main" id="{88AB1AF4-2888-E786-E70C-3B44D1A12BFF}"/>
                </a:ext>
              </a:extLst>
            </p:cNvPr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743;p86">
              <a:extLst>
                <a:ext uri="{FF2B5EF4-FFF2-40B4-BE49-F238E27FC236}">
                  <a16:creationId xmlns:a16="http://schemas.microsoft.com/office/drawing/2014/main" id="{96BEEFBA-F637-F395-9D46-D94076C6C79C}"/>
                </a:ext>
              </a:extLst>
            </p:cNvPr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744;p86">
              <a:extLst>
                <a:ext uri="{FF2B5EF4-FFF2-40B4-BE49-F238E27FC236}">
                  <a16:creationId xmlns:a16="http://schemas.microsoft.com/office/drawing/2014/main" id="{7C2D3C5B-78C9-26E3-46AE-B84A8270C643}"/>
                </a:ext>
              </a:extLst>
            </p:cNvPr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745;p86">
              <a:extLst>
                <a:ext uri="{FF2B5EF4-FFF2-40B4-BE49-F238E27FC236}">
                  <a16:creationId xmlns:a16="http://schemas.microsoft.com/office/drawing/2014/main" id="{5F6FBDE2-2ED0-A5BA-D67D-F1D7BACD4045}"/>
                </a:ext>
              </a:extLst>
            </p:cNvPr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267;p68">
            <a:extLst>
              <a:ext uri="{FF2B5EF4-FFF2-40B4-BE49-F238E27FC236}">
                <a16:creationId xmlns:a16="http://schemas.microsoft.com/office/drawing/2014/main" id="{B569F880-C538-5658-303E-55D17875598A}"/>
              </a:ext>
            </a:extLst>
          </p:cNvPr>
          <p:cNvSpPr txBox="1">
            <a:spLocks/>
          </p:cNvSpPr>
          <p:nvPr/>
        </p:nvSpPr>
        <p:spPr>
          <a:xfrm>
            <a:off x="666317" y="504950"/>
            <a:ext cx="2976883" cy="48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How is Audio Processed ???</a:t>
            </a:r>
          </a:p>
        </p:txBody>
      </p:sp>
      <p:pic>
        <p:nvPicPr>
          <p:cNvPr id="9" name="Picture 8" descr="Waveform plot">
            <a:extLst>
              <a:ext uri="{FF2B5EF4-FFF2-40B4-BE49-F238E27FC236}">
                <a16:creationId xmlns:a16="http://schemas.microsoft.com/office/drawing/2014/main" id="{F66DF3D1-2A03-63A5-6480-2BBD8119A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" r="35376" b="-397"/>
          <a:stretch/>
        </p:blipFill>
        <p:spPr>
          <a:xfrm>
            <a:off x="716093" y="1626865"/>
            <a:ext cx="3772093" cy="217694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10" name="Google Shape;857;p43">
            <a:extLst>
              <a:ext uri="{FF2B5EF4-FFF2-40B4-BE49-F238E27FC236}">
                <a16:creationId xmlns:a16="http://schemas.microsoft.com/office/drawing/2014/main" id="{37AC0D6E-60E9-EB79-6D92-CC330B2EBAF1}"/>
              </a:ext>
            </a:extLst>
          </p:cNvPr>
          <p:cNvSpPr txBox="1"/>
          <p:nvPr/>
        </p:nvSpPr>
        <p:spPr>
          <a:xfrm>
            <a:off x="4842928" y="3455834"/>
            <a:ext cx="4403897" cy="586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800">
                <a:solidFill>
                  <a:schemeClr val="dk1"/>
                </a:solidFill>
                <a:latin typeface="Bebas Neue"/>
              </a:rPr>
              <a:t>Sample Rate : Number of Audio Samples </a:t>
            </a:r>
            <a:endParaRPr lang="en-US">
              <a:solidFill>
                <a:schemeClr val="dk1"/>
              </a:solidFill>
            </a:endParaRPr>
          </a:p>
          <a:p>
            <a:r>
              <a:rPr lang="en" sz="1800">
                <a:solidFill>
                  <a:schemeClr val="dk1"/>
                </a:solidFill>
                <a:latin typeface="Bebas Neue"/>
              </a:rPr>
              <a:t>                             in a second </a:t>
            </a:r>
            <a:endParaRPr lang="en-US">
              <a:solidFill>
                <a:schemeClr val="dk1"/>
              </a:solidFill>
            </a:endParaRPr>
          </a:p>
        </p:txBody>
      </p:sp>
      <p:sp>
        <p:nvSpPr>
          <p:cNvPr id="11" name="Google Shape;857;p43">
            <a:extLst>
              <a:ext uri="{FF2B5EF4-FFF2-40B4-BE49-F238E27FC236}">
                <a16:creationId xmlns:a16="http://schemas.microsoft.com/office/drawing/2014/main" id="{E5438375-1DC2-7405-B9DA-1AD33920DE78}"/>
              </a:ext>
            </a:extLst>
          </p:cNvPr>
          <p:cNvSpPr txBox="1"/>
          <p:nvPr/>
        </p:nvSpPr>
        <p:spPr>
          <a:xfrm>
            <a:off x="4845843" y="2242704"/>
            <a:ext cx="3300845" cy="127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800">
                <a:solidFill>
                  <a:schemeClr val="dk1"/>
                </a:solidFill>
                <a:latin typeface="Bebas Neue"/>
              </a:rPr>
              <a:t>Audio array : array of Audio samples                             Dimension  depends on No.</a:t>
            </a:r>
            <a:endParaRPr lang="en-US">
              <a:solidFill>
                <a:schemeClr val="dk1"/>
              </a:solidFill>
              <a:latin typeface="Bebas Neue"/>
            </a:endParaRPr>
          </a:p>
          <a:p>
            <a:r>
              <a:rPr lang="en" sz="1800">
                <a:solidFill>
                  <a:schemeClr val="dk1"/>
                </a:solidFill>
                <a:latin typeface="Bebas Neue"/>
              </a:rPr>
              <a:t>                            of channels</a:t>
            </a:r>
            <a:endParaRPr lang="en-US">
              <a:solidFill>
                <a:schemeClr val="dk1"/>
              </a:solidFill>
              <a:latin typeface="Bebas Neue"/>
            </a:endParaRPr>
          </a:p>
        </p:txBody>
      </p:sp>
      <p:pic>
        <p:nvPicPr>
          <p:cNvPr id="12" name="Picture 11" descr="Librosa">
            <a:extLst>
              <a:ext uri="{FF2B5EF4-FFF2-40B4-BE49-F238E27FC236}">
                <a16:creationId xmlns:a16="http://schemas.microsoft.com/office/drawing/2014/main" id="{54D66902-3E72-D862-6A5F-F3A0F0399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463" y="992453"/>
            <a:ext cx="2743199" cy="1122997"/>
          </a:xfrm>
          <a:prstGeom prst="rect">
            <a:avLst/>
          </a:prstGeom>
        </p:spPr>
      </p:pic>
      <p:sp>
        <p:nvSpPr>
          <p:cNvPr id="13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490CFBBA-835F-2DE7-CE1D-E2B227A1C5A7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D8AE25A9-0860-ECCB-F568-9E47213B118D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EDB3CB4E-023F-AF55-1C08-3B51B51C697F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7" name="Google Shape;629;p39">
            <a:extLst>
              <a:ext uri="{FF2B5EF4-FFF2-40B4-BE49-F238E27FC236}">
                <a16:creationId xmlns:a16="http://schemas.microsoft.com/office/drawing/2014/main" id="{CD573EC5-F636-E9C1-E615-00AB6EDA6DFF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8" name="Google Shape;630;p39">
              <a:extLst>
                <a:ext uri="{FF2B5EF4-FFF2-40B4-BE49-F238E27FC236}">
                  <a16:creationId xmlns:a16="http://schemas.microsoft.com/office/drawing/2014/main" id="{615E297A-8EF7-3106-DD68-D5DF7D7BC30D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1;p39">
              <a:extLst>
                <a:ext uri="{FF2B5EF4-FFF2-40B4-BE49-F238E27FC236}">
                  <a16:creationId xmlns:a16="http://schemas.microsoft.com/office/drawing/2014/main" id="{40B9CC2E-6421-E502-7C33-3A8FC133C62E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2;p39">
              <a:extLst>
                <a:ext uri="{FF2B5EF4-FFF2-40B4-BE49-F238E27FC236}">
                  <a16:creationId xmlns:a16="http://schemas.microsoft.com/office/drawing/2014/main" id="{D572E808-414E-50E6-BEA1-C877B7E13DED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3;p39">
              <a:extLst>
                <a:ext uri="{FF2B5EF4-FFF2-40B4-BE49-F238E27FC236}">
                  <a16:creationId xmlns:a16="http://schemas.microsoft.com/office/drawing/2014/main" id="{EE6B72A1-3064-2C55-F4C2-963D488B4866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4;p39">
              <a:extLst>
                <a:ext uri="{FF2B5EF4-FFF2-40B4-BE49-F238E27FC236}">
                  <a16:creationId xmlns:a16="http://schemas.microsoft.com/office/drawing/2014/main" id="{EC495022-DCA8-468E-23C2-E71A2C051943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5;p39">
              <a:extLst>
                <a:ext uri="{FF2B5EF4-FFF2-40B4-BE49-F238E27FC236}">
                  <a16:creationId xmlns:a16="http://schemas.microsoft.com/office/drawing/2014/main" id="{68507D51-7D33-ECA5-DA77-558D4F7FD6E5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6;p39">
              <a:extLst>
                <a:ext uri="{FF2B5EF4-FFF2-40B4-BE49-F238E27FC236}">
                  <a16:creationId xmlns:a16="http://schemas.microsoft.com/office/drawing/2014/main" id="{A84A15DA-0B63-668F-870F-F8FA8A662517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7;p39">
              <a:extLst>
                <a:ext uri="{FF2B5EF4-FFF2-40B4-BE49-F238E27FC236}">
                  <a16:creationId xmlns:a16="http://schemas.microsoft.com/office/drawing/2014/main" id="{5CDA826E-4571-ACB0-7134-3F4C7BED7799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8;p39">
              <a:extLst>
                <a:ext uri="{FF2B5EF4-FFF2-40B4-BE49-F238E27FC236}">
                  <a16:creationId xmlns:a16="http://schemas.microsoft.com/office/drawing/2014/main" id="{BE90B498-9582-8110-225E-76F4234E0012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A27BC238-29F2-9C87-CBFC-3EF6034B4241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D08A1C57-05F0-0AD6-3B6F-B0AE46DC9EB1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3" name="Picture 4" descr="International Students">
            <a:extLst>
              <a:ext uri="{FF2B5EF4-FFF2-40B4-BE49-F238E27FC236}">
                <a16:creationId xmlns:a16="http://schemas.microsoft.com/office/drawing/2014/main" id="{E9946926-5FBC-9EDC-FA08-FED0D2C9A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0517D070-44A3-74A6-F8FE-DC5452440C49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F91FCCA6-C232-78C5-1F35-04EC7956B3EF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467F28A3-0BE2-15EF-C820-E1C93514E5EB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3DC51814-FEB2-C8FC-53E3-B057300FA270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90429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CA7312-C5D9-15A2-7BBB-705450E11B93}"/>
              </a:ext>
            </a:extLst>
          </p:cNvPr>
          <p:cNvSpPr txBox="1"/>
          <p:nvPr/>
        </p:nvSpPr>
        <p:spPr>
          <a:xfrm>
            <a:off x="685801" y="514350"/>
            <a:ext cx="20586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  <a:sym typeface="Bebas Neue"/>
              </a:rPr>
              <a:t>MEL Spectrogram </a:t>
            </a:r>
          </a:p>
        </p:txBody>
      </p:sp>
      <p:pic>
        <p:nvPicPr>
          <p:cNvPr id="3" name="Picture 2" descr="A close-up of a sound wave&#10;&#10;Description automatically generated">
            <a:extLst>
              <a:ext uri="{FF2B5EF4-FFF2-40B4-BE49-F238E27FC236}">
                <a16:creationId xmlns:a16="http://schemas.microsoft.com/office/drawing/2014/main" id="{010A38AE-6BCB-AB0E-C8B7-38E89F67B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7529" y="2255554"/>
            <a:ext cx="4022112" cy="201460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4" name="Google Shape;514;p38">
            <a:extLst>
              <a:ext uri="{FF2B5EF4-FFF2-40B4-BE49-F238E27FC236}">
                <a16:creationId xmlns:a16="http://schemas.microsoft.com/office/drawing/2014/main" id="{7E736BA9-89BD-811D-2FF4-363FB5AF50DD}"/>
              </a:ext>
            </a:extLst>
          </p:cNvPr>
          <p:cNvSpPr txBox="1">
            <a:spLocks/>
          </p:cNvSpPr>
          <p:nvPr/>
        </p:nvSpPr>
        <p:spPr>
          <a:xfrm>
            <a:off x="775096" y="1137644"/>
            <a:ext cx="4586204" cy="1047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Spectrogram plots frequency distribution over time.</a:t>
            </a:r>
            <a:endParaRPr lang="en-US"/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Heatmap of amplitude</a:t>
            </a:r>
          </a:p>
          <a:p>
            <a:pPr>
              <a:buClr>
                <a:schemeClr val="tx1"/>
              </a:buClr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066FFD-33A7-B5EA-6FC8-41BE303D95CF}"/>
              </a:ext>
            </a:extLst>
          </p:cNvPr>
          <p:cNvSpPr txBox="1"/>
          <p:nvPr/>
        </p:nvSpPr>
        <p:spPr>
          <a:xfrm>
            <a:off x="6993731" y="4270163"/>
            <a:ext cx="15516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rgbClr val="FFFF00"/>
                </a:solidFill>
                <a:latin typeface="Bebas Neue"/>
              </a:rPr>
              <a:t>Pictorial Feature</a:t>
            </a:r>
            <a:endParaRPr lang="en-US">
              <a:solidFill>
                <a:srgbClr val="FFFF00"/>
              </a:solidFill>
              <a:latin typeface="Bebas Neue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C9BEC6-21BC-4A19-6065-C05E48BE22AF}"/>
              </a:ext>
            </a:extLst>
          </p:cNvPr>
          <p:cNvGrpSpPr/>
          <p:nvPr/>
        </p:nvGrpSpPr>
        <p:grpSpPr>
          <a:xfrm>
            <a:off x="806127" y="2642262"/>
            <a:ext cx="3436144" cy="369332"/>
            <a:chOff x="771525" y="2900362"/>
            <a:chExt cx="3436144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3BB629-A9F5-6F92-BDBE-B3C0B1525188}"/>
                </a:ext>
              </a:extLst>
            </p:cNvPr>
            <p:cNvSpPr txBox="1"/>
            <p:nvPr/>
          </p:nvSpPr>
          <p:spPr>
            <a:xfrm>
              <a:off x="771525" y="2900362"/>
              <a:ext cx="3436144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solidFill>
                    <a:srgbClr val="FFFFFF"/>
                  </a:solidFill>
                  <a:latin typeface="Bebas Neue"/>
                </a:rPr>
                <a:t>Spectrogram                Mel Spectrogram</a:t>
              </a:r>
              <a:endParaRPr lang="en-US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540D414A-DE79-D564-E411-7846A2C42E1E}"/>
                </a:ext>
              </a:extLst>
            </p:cNvPr>
            <p:cNvSpPr/>
            <p:nvPr/>
          </p:nvSpPr>
          <p:spPr>
            <a:xfrm>
              <a:off x="2035967" y="2928935"/>
              <a:ext cx="285750" cy="250031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8ABA0FB-2AA4-293E-A1E4-05E57050BF8A}"/>
              </a:ext>
            </a:extLst>
          </p:cNvPr>
          <p:cNvSpPr txBox="1"/>
          <p:nvPr/>
        </p:nvSpPr>
        <p:spPr>
          <a:xfrm>
            <a:off x="806127" y="3377618"/>
            <a:ext cx="34361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rgbClr val="FFFFFF"/>
                </a:solidFill>
                <a:latin typeface="Bebas Neue"/>
              </a:rPr>
              <a:t>Human Ear sensitive to lower frequencies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230042E5-56BE-C6F4-662F-FF4AC173E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701" y="742852"/>
            <a:ext cx="1725827" cy="143972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E26FC00C-1BED-78DC-9D9E-60A33155A100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6BEA458C-DEBE-1714-B430-686A4B943C19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8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DE4794E1-4315-AD39-C0BD-9F5C8823452A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9" name="Google Shape;629;p39">
            <a:extLst>
              <a:ext uri="{FF2B5EF4-FFF2-40B4-BE49-F238E27FC236}">
                <a16:creationId xmlns:a16="http://schemas.microsoft.com/office/drawing/2014/main" id="{2AEE0F08-B99A-A339-9AD9-B27866AB5A96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20" name="Google Shape;630;p39">
              <a:extLst>
                <a:ext uri="{FF2B5EF4-FFF2-40B4-BE49-F238E27FC236}">
                  <a16:creationId xmlns:a16="http://schemas.microsoft.com/office/drawing/2014/main" id="{F45D5689-614E-FE79-3A73-916813309837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1;p39">
              <a:extLst>
                <a:ext uri="{FF2B5EF4-FFF2-40B4-BE49-F238E27FC236}">
                  <a16:creationId xmlns:a16="http://schemas.microsoft.com/office/drawing/2014/main" id="{1F7C86F0-A9A6-F810-D7E3-B07364C73042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2;p39">
              <a:extLst>
                <a:ext uri="{FF2B5EF4-FFF2-40B4-BE49-F238E27FC236}">
                  <a16:creationId xmlns:a16="http://schemas.microsoft.com/office/drawing/2014/main" id="{2FF27961-825A-60B8-081F-3A313861969F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3;p39">
              <a:extLst>
                <a:ext uri="{FF2B5EF4-FFF2-40B4-BE49-F238E27FC236}">
                  <a16:creationId xmlns:a16="http://schemas.microsoft.com/office/drawing/2014/main" id="{CB323668-3327-E9A0-A736-4D28F39E1C78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4;p39">
              <a:extLst>
                <a:ext uri="{FF2B5EF4-FFF2-40B4-BE49-F238E27FC236}">
                  <a16:creationId xmlns:a16="http://schemas.microsoft.com/office/drawing/2014/main" id="{8F68E358-CA98-81A8-516E-92BD5289DB71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5;p39">
              <a:extLst>
                <a:ext uri="{FF2B5EF4-FFF2-40B4-BE49-F238E27FC236}">
                  <a16:creationId xmlns:a16="http://schemas.microsoft.com/office/drawing/2014/main" id="{7D63024D-ABDE-BB2E-44B2-8BAA5A309473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6;p39">
              <a:extLst>
                <a:ext uri="{FF2B5EF4-FFF2-40B4-BE49-F238E27FC236}">
                  <a16:creationId xmlns:a16="http://schemas.microsoft.com/office/drawing/2014/main" id="{BDF591F6-7C2B-FA71-5E8C-616927D9185C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37;p39">
              <a:extLst>
                <a:ext uri="{FF2B5EF4-FFF2-40B4-BE49-F238E27FC236}">
                  <a16:creationId xmlns:a16="http://schemas.microsoft.com/office/drawing/2014/main" id="{56FA2C62-8CC5-54DB-6EBE-A07DC40CF963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8;p39">
              <a:extLst>
                <a:ext uri="{FF2B5EF4-FFF2-40B4-BE49-F238E27FC236}">
                  <a16:creationId xmlns:a16="http://schemas.microsoft.com/office/drawing/2014/main" id="{50513DDE-EF81-53F4-CDB7-C7446ABA2218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D4A406D4-8A32-7057-8EB1-31C22600842D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EBC35FF6-70E9-CCD8-2E3B-67BFC00D0C7B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5" name="Picture 4" descr="International Students">
            <a:extLst>
              <a:ext uri="{FF2B5EF4-FFF2-40B4-BE49-F238E27FC236}">
                <a16:creationId xmlns:a16="http://schemas.microsoft.com/office/drawing/2014/main" id="{9FD3A369-920D-9905-BCA6-777171260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63C3108F-2B2D-ACB6-71E0-A1A33D6C1954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3F505390-9200-5C73-C5D4-CF96F4D7F6FF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6B10E77C-940E-B3EF-D782-C1F7CD6F67F1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52FB8BD0-910E-554B-518C-E73401283B9E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994790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F3CBE405-763B-17E2-186A-F23F1BA1A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06" y="1435095"/>
            <a:ext cx="4572000" cy="274137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A87444-CA23-923F-C733-E85BF29D2BC7}"/>
              </a:ext>
            </a:extLst>
          </p:cNvPr>
          <p:cNvSpPr txBox="1"/>
          <p:nvPr/>
        </p:nvSpPr>
        <p:spPr>
          <a:xfrm>
            <a:off x="719931" y="557213"/>
            <a:ext cx="223167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Preprocess Pipeline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CA8297-2EE4-B934-8BAE-9E37088F77D6}"/>
              </a:ext>
            </a:extLst>
          </p:cNvPr>
          <p:cNvSpPr txBox="1"/>
          <p:nvPr/>
        </p:nvSpPr>
        <p:spPr>
          <a:xfrm>
            <a:off x="5423482" y="2409557"/>
            <a:ext cx="3483649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800">
                <a:solidFill>
                  <a:schemeClr val="tx1"/>
                </a:solidFill>
                <a:latin typeface="Bebas Neue"/>
              </a:rPr>
              <a:t>Librosa works best with </a:t>
            </a:r>
            <a:r>
              <a:rPr lang="en-US" sz="1800">
                <a:solidFill>
                  <a:srgbClr val="FF0000"/>
                </a:solidFill>
                <a:latin typeface="Bebas Neue"/>
              </a:rPr>
              <a:t>wav files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n-US" sz="1800">
              <a:solidFill>
                <a:schemeClr val="tx1"/>
              </a:solidFill>
              <a:latin typeface="Bebas Neue"/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800">
                <a:solidFill>
                  <a:schemeClr val="tx1"/>
                </a:solidFill>
                <a:latin typeface="Bebas Neue"/>
              </a:rPr>
              <a:t>Volume Normalization to reduce bias</a:t>
            </a:r>
          </a:p>
          <a:p>
            <a:endParaRPr lang="en-US">
              <a:solidFill>
                <a:schemeClr val="tx1"/>
              </a:solidFill>
              <a:latin typeface="Bebas Neue"/>
            </a:endParaRPr>
          </a:p>
        </p:txBody>
      </p:sp>
      <p:sp>
        <p:nvSpPr>
          <p:cNvPr id="2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F48176D8-E9B5-E3EA-4AFD-C433B6805729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9E4FDF8E-D679-F468-7B8F-70B8A43915A3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D29B875F-854B-D2C2-3B0A-F5634DFE1603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5" name="Google Shape;629;p39">
            <a:extLst>
              <a:ext uri="{FF2B5EF4-FFF2-40B4-BE49-F238E27FC236}">
                <a16:creationId xmlns:a16="http://schemas.microsoft.com/office/drawing/2014/main" id="{7A2868C0-2126-99D3-AADC-0A24C0ED6085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6" name="Google Shape;630;p39">
              <a:extLst>
                <a:ext uri="{FF2B5EF4-FFF2-40B4-BE49-F238E27FC236}">
                  <a16:creationId xmlns:a16="http://schemas.microsoft.com/office/drawing/2014/main" id="{2E5A0012-1C1D-1923-3B70-6C1C690D2565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31;p39">
              <a:extLst>
                <a:ext uri="{FF2B5EF4-FFF2-40B4-BE49-F238E27FC236}">
                  <a16:creationId xmlns:a16="http://schemas.microsoft.com/office/drawing/2014/main" id="{DB05153E-B0FC-E51E-B0CB-E8A8B16319DC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2;p39">
              <a:extLst>
                <a:ext uri="{FF2B5EF4-FFF2-40B4-BE49-F238E27FC236}">
                  <a16:creationId xmlns:a16="http://schemas.microsoft.com/office/drawing/2014/main" id="{776D919A-D070-5450-FC7E-648C219D9D96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3;p39">
              <a:extLst>
                <a:ext uri="{FF2B5EF4-FFF2-40B4-BE49-F238E27FC236}">
                  <a16:creationId xmlns:a16="http://schemas.microsoft.com/office/drawing/2014/main" id="{5A7F1733-0CF6-21A8-5A37-DBCD742DD109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4;p39">
              <a:extLst>
                <a:ext uri="{FF2B5EF4-FFF2-40B4-BE49-F238E27FC236}">
                  <a16:creationId xmlns:a16="http://schemas.microsoft.com/office/drawing/2014/main" id="{1C3745D4-A7A0-A34F-9A1E-CBEB37AC61A4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5;p39">
              <a:extLst>
                <a:ext uri="{FF2B5EF4-FFF2-40B4-BE49-F238E27FC236}">
                  <a16:creationId xmlns:a16="http://schemas.microsoft.com/office/drawing/2014/main" id="{39F989CD-425E-CF36-1D65-D3682B5DABEC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6;p39">
              <a:extLst>
                <a:ext uri="{FF2B5EF4-FFF2-40B4-BE49-F238E27FC236}">
                  <a16:creationId xmlns:a16="http://schemas.microsoft.com/office/drawing/2014/main" id="{7280810E-5D7C-D24D-F5AE-70C49E3CB61C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7;p39">
              <a:extLst>
                <a:ext uri="{FF2B5EF4-FFF2-40B4-BE49-F238E27FC236}">
                  <a16:creationId xmlns:a16="http://schemas.microsoft.com/office/drawing/2014/main" id="{950BC9AE-49D9-F1A2-1F81-5C6BBDC90F68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8;p39">
              <a:extLst>
                <a:ext uri="{FF2B5EF4-FFF2-40B4-BE49-F238E27FC236}">
                  <a16:creationId xmlns:a16="http://schemas.microsoft.com/office/drawing/2014/main" id="{DD73CBFC-03B1-87DD-3C41-69E701E92130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D47F155B-8D3D-19BE-BE14-8A6CC5FE2E5D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E98C6198-304E-1988-95B4-ECE145E0E1FD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1" name="Picture 4" descr="International Students">
            <a:extLst>
              <a:ext uri="{FF2B5EF4-FFF2-40B4-BE49-F238E27FC236}">
                <a16:creationId xmlns:a16="http://schemas.microsoft.com/office/drawing/2014/main" id="{5D0FDB91-0C93-B5C7-50D8-6F8C5C67B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A422DEB1-7F9B-DFD7-2E61-1B0C3DB4FE47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8313088F-6A44-4E6F-4297-E8E004549AD1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8EC684E2-92BB-235A-E793-4C7DA164C97F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D1704959-A634-53A1-DF43-0C945A1D6321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790424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547A29-6F41-59E3-CCB6-B76333C667F5}"/>
              </a:ext>
            </a:extLst>
          </p:cNvPr>
          <p:cNvSpPr txBox="1"/>
          <p:nvPr/>
        </p:nvSpPr>
        <p:spPr>
          <a:xfrm>
            <a:off x="669925" y="514350"/>
            <a:ext cx="500062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Base Architecture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D4C1DFDF-85BF-ECDA-D6CF-0C98A5AAD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509" y="1004859"/>
            <a:ext cx="5401791" cy="3351111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094BCB3C-66B5-3D92-F728-3BA200458EA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0AE3DAD3-A984-97F9-45EA-3B00EC6031FE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8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B867DD62-E39C-A6E5-3C58-6CF1D976760B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9" name="Google Shape;629;p39">
            <a:extLst>
              <a:ext uri="{FF2B5EF4-FFF2-40B4-BE49-F238E27FC236}">
                <a16:creationId xmlns:a16="http://schemas.microsoft.com/office/drawing/2014/main" id="{3DC5ED5E-8D1B-FC42-8DF7-21A7114E543A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20" name="Google Shape;630;p39">
              <a:extLst>
                <a:ext uri="{FF2B5EF4-FFF2-40B4-BE49-F238E27FC236}">
                  <a16:creationId xmlns:a16="http://schemas.microsoft.com/office/drawing/2014/main" id="{456E4497-2C76-A110-1BD1-11D41403366D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1;p39">
              <a:extLst>
                <a:ext uri="{FF2B5EF4-FFF2-40B4-BE49-F238E27FC236}">
                  <a16:creationId xmlns:a16="http://schemas.microsoft.com/office/drawing/2014/main" id="{37B2D1AB-F069-4D96-E193-E7336B742FA5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2;p39">
              <a:extLst>
                <a:ext uri="{FF2B5EF4-FFF2-40B4-BE49-F238E27FC236}">
                  <a16:creationId xmlns:a16="http://schemas.microsoft.com/office/drawing/2014/main" id="{28F37EDC-82EF-08FC-08F5-B6056BEB0CEA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3;p39">
              <a:extLst>
                <a:ext uri="{FF2B5EF4-FFF2-40B4-BE49-F238E27FC236}">
                  <a16:creationId xmlns:a16="http://schemas.microsoft.com/office/drawing/2014/main" id="{ABEA8629-5F67-906F-6FAF-671C1BF59191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4;p39">
              <a:extLst>
                <a:ext uri="{FF2B5EF4-FFF2-40B4-BE49-F238E27FC236}">
                  <a16:creationId xmlns:a16="http://schemas.microsoft.com/office/drawing/2014/main" id="{4BC85751-C4BC-D2D1-0F3A-C95D8BB06FA8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5;p39">
              <a:extLst>
                <a:ext uri="{FF2B5EF4-FFF2-40B4-BE49-F238E27FC236}">
                  <a16:creationId xmlns:a16="http://schemas.microsoft.com/office/drawing/2014/main" id="{6F4A9D8F-6C37-B63B-570A-6EA337ED61E8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6;p39">
              <a:extLst>
                <a:ext uri="{FF2B5EF4-FFF2-40B4-BE49-F238E27FC236}">
                  <a16:creationId xmlns:a16="http://schemas.microsoft.com/office/drawing/2014/main" id="{C9440D6E-D174-FF8E-073A-B56F90101399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37;p39">
              <a:extLst>
                <a:ext uri="{FF2B5EF4-FFF2-40B4-BE49-F238E27FC236}">
                  <a16:creationId xmlns:a16="http://schemas.microsoft.com/office/drawing/2014/main" id="{36A80107-B9A2-541B-7D1E-CBA5D3C40649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8;p39">
              <a:extLst>
                <a:ext uri="{FF2B5EF4-FFF2-40B4-BE49-F238E27FC236}">
                  <a16:creationId xmlns:a16="http://schemas.microsoft.com/office/drawing/2014/main" id="{175223D8-5708-9359-F44E-8A50809B1AC4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531BF464-031C-5870-2A78-D7DFC4A0AE77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8F307CC4-4A9C-4AE5-E653-82AF4DE1496E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5" name="Picture 4" descr="International Students">
            <a:extLst>
              <a:ext uri="{FF2B5EF4-FFF2-40B4-BE49-F238E27FC236}">
                <a16:creationId xmlns:a16="http://schemas.microsoft.com/office/drawing/2014/main" id="{6837CE43-1238-FED1-309B-231D5E4F8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80A27619-52F4-4594-EA45-0C5F60DB53FC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FF9987DC-D94B-DD22-3273-0DEA106AAA9D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AE74571E-924C-3084-7354-D37391ED5EAA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9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7CDF8FBB-A38D-E259-8E72-D2F1922CA139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654953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725372-458A-B19B-44AE-AD8A763319BE}"/>
              </a:ext>
            </a:extLst>
          </p:cNvPr>
          <p:cNvSpPr txBox="1"/>
          <p:nvPr/>
        </p:nvSpPr>
        <p:spPr>
          <a:xfrm>
            <a:off x="669925" y="514350"/>
            <a:ext cx="500062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Model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4DB4AF7C-E670-1792-A03F-93FEB9323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1285587"/>
            <a:ext cx="3414713" cy="191928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>
            <a:extLst>
              <a:ext uri="{FF2B5EF4-FFF2-40B4-BE49-F238E27FC236}">
                <a16:creationId xmlns:a16="http://schemas.microsoft.com/office/drawing/2014/main" id="{2A1273B6-4BC4-4E97-A6BA-ABD123D4B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772" y="1288634"/>
            <a:ext cx="4000418" cy="2953822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1709D915-124D-EF7F-AE3B-E9D93FA529AA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714267E9-3E6D-42C9-F11C-5FD96D327179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F47164AD-F6A0-E6D9-6B12-CC66A36C3ABB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8" name="Google Shape;629;p39">
            <a:extLst>
              <a:ext uri="{FF2B5EF4-FFF2-40B4-BE49-F238E27FC236}">
                <a16:creationId xmlns:a16="http://schemas.microsoft.com/office/drawing/2014/main" id="{B4046806-A877-6774-D824-C351DEE6DEA1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9" name="Google Shape;630;p39">
              <a:extLst>
                <a:ext uri="{FF2B5EF4-FFF2-40B4-BE49-F238E27FC236}">
                  <a16:creationId xmlns:a16="http://schemas.microsoft.com/office/drawing/2014/main" id="{E9AF2DE9-59BC-ED8F-6989-E332B0FBA3B7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1;p39">
              <a:extLst>
                <a:ext uri="{FF2B5EF4-FFF2-40B4-BE49-F238E27FC236}">
                  <a16:creationId xmlns:a16="http://schemas.microsoft.com/office/drawing/2014/main" id="{75DAF5E0-DA93-DE43-782F-5058198A965F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2;p39">
              <a:extLst>
                <a:ext uri="{FF2B5EF4-FFF2-40B4-BE49-F238E27FC236}">
                  <a16:creationId xmlns:a16="http://schemas.microsoft.com/office/drawing/2014/main" id="{AD690AB2-4661-C847-3D75-4C20122AEC1E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3;p39">
              <a:extLst>
                <a:ext uri="{FF2B5EF4-FFF2-40B4-BE49-F238E27FC236}">
                  <a16:creationId xmlns:a16="http://schemas.microsoft.com/office/drawing/2014/main" id="{772A1549-18C2-3741-459F-2E77069A69CC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4;p39">
              <a:extLst>
                <a:ext uri="{FF2B5EF4-FFF2-40B4-BE49-F238E27FC236}">
                  <a16:creationId xmlns:a16="http://schemas.microsoft.com/office/drawing/2014/main" id="{46BBFF66-2F39-BA80-451F-1CEEAC94DB59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5;p39">
              <a:extLst>
                <a:ext uri="{FF2B5EF4-FFF2-40B4-BE49-F238E27FC236}">
                  <a16:creationId xmlns:a16="http://schemas.microsoft.com/office/drawing/2014/main" id="{76026C98-D88A-631C-41AE-7DBE922DDA20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6;p39">
              <a:extLst>
                <a:ext uri="{FF2B5EF4-FFF2-40B4-BE49-F238E27FC236}">
                  <a16:creationId xmlns:a16="http://schemas.microsoft.com/office/drawing/2014/main" id="{B0D84F74-2D8F-D581-834C-92203DEEC805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7;p39">
              <a:extLst>
                <a:ext uri="{FF2B5EF4-FFF2-40B4-BE49-F238E27FC236}">
                  <a16:creationId xmlns:a16="http://schemas.microsoft.com/office/drawing/2014/main" id="{5E7994DB-94AA-0D4E-E2E9-19AF6DD75A00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8;p39">
              <a:extLst>
                <a:ext uri="{FF2B5EF4-FFF2-40B4-BE49-F238E27FC236}">
                  <a16:creationId xmlns:a16="http://schemas.microsoft.com/office/drawing/2014/main" id="{2895194F-A6D1-96BB-A26E-9C6A6B175A92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E8323CCB-7502-6F10-4D08-F66F911CCE88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8E114B1F-5EB0-05B5-36F9-9D0ECE919567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1" name="Picture 4" descr="International Students">
            <a:extLst>
              <a:ext uri="{FF2B5EF4-FFF2-40B4-BE49-F238E27FC236}">
                <a16:creationId xmlns:a16="http://schemas.microsoft.com/office/drawing/2014/main" id="{21E44FB7-123A-CFAF-63A3-7097626DB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8117866C-DAEC-45F6-1DEE-ABCCAD25B583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A477B76C-F8B5-8F80-EC08-6362D320F1E9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056AD113-C922-CF6A-30DC-286CA3CB4E5F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E85A256D-441C-061C-B14B-995437C09E48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833128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725372-458A-B19B-44AE-AD8A763319BE}"/>
              </a:ext>
            </a:extLst>
          </p:cNvPr>
          <p:cNvSpPr txBox="1"/>
          <p:nvPr/>
        </p:nvSpPr>
        <p:spPr>
          <a:xfrm>
            <a:off x="669925" y="514350"/>
            <a:ext cx="500062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Tuning and improvements</a:t>
            </a:r>
          </a:p>
        </p:txBody>
      </p:sp>
      <p:pic>
        <p:nvPicPr>
          <p:cNvPr id="3" name="Picture 2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FA97A3BB-80E9-5281-70F1-74A1E21AE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657" y="979670"/>
            <a:ext cx="4301385" cy="3314630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4" name="Picture 3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B4929199-98B7-E930-B175-82324EBB8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166" y="2768554"/>
            <a:ext cx="2274470" cy="1771581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3DB2D8D1-4D3D-8ED4-C864-41A6D67C8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75" r="49728"/>
          <a:stretch/>
        </p:blipFill>
        <p:spPr bwMode="auto">
          <a:xfrm>
            <a:off x="915179" y="928688"/>
            <a:ext cx="3120506" cy="176855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626;p39">
            <a:hlinkClick r:id="rId6" action="ppaction://hlinksldjump"/>
            <a:extLst>
              <a:ext uri="{FF2B5EF4-FFF2-40B4-BE49-F238E27FC236}">
                <a16:creationId xmlns:a16="http://schemas.microsoft.com/office/drawing/2014/main" id="{084CBF1B-6950-DEC5-5073-383A0EE8E89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7;p39">
            <a:hlinkClick r:id="rId7" action="ppaction://hlinksldjump"/>
            <a:extLst>
              <a:ext uri="{FF2B5EF4-FFF2-40B4-BE49-F238E27FC236}">
                <a16:creationId xmlns:a16="http://schemas.microsoft.com/office/drawing/2014/main" id="{2AC581BA-170A-7A77-76B3-6CA0040AE7D1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DA2E2E7D-499F-72F7-58ED-6B8A3536992A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9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" name="Google Shape;629;p39">
            <a:extLst>
              <a:ext uri="{FF2B5EF4-FFF2-40B4-BE49-F238E27FC236}">
                <a16:creationId xmlns:a16="http://schemas.microsoft.com/office/drawing/2014/main" id="{4BDB4769-3CAF-FF7C-8850-591F590C3F4F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0" name="Google Shape;630;p39">
              <a:extLst>
                <a:ext uri="{FF2B5EF4-FFF2-40B4-BE49-F238E27FC236}">
                  <a16:creationId xmlns:a16="http://schemas.microsoft.com/office/drawing/2014/main" id="{279CC409-C422-4C93-A715-697F66A7F204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39">
              <a:extLst>
                <a:ext uri="{FF2B5EF4-FFF2-40B4-BE49-F238E27FC236}">
                  <a16:creationId xmlns:a16="http://schemas.microsoft.com/office/drawing/2014/main" id="{9221D431-A5B8-292C-FB44-B0B1F8812FA1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39">
              <a:extLst>
                <a:ext uri="{FF2B5EF4-FFF2-40B4-BE49-F238E27FC236}">
                  <a16:creationId xmlns:a16="http://schemas.microsoft.com/office/drawing/2014/main" id="{6662FFA1-DDA1-EC8B-4ED8-5503A7ACA264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39">
              <a:extLst>
                <a:ext uri="{FF2B5EF4-FFF2-40B4-BE49-F238E27FC236}">
                  <a16:creationId xmlns:a16="http://schemas.microsoft.com/office/drawing/2014/main" id="{52A4D6A5-005F-DC30-5D03-9535B0067FF7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4;p39">
              <a:extLst>
                <a:ext uri="{FF2B5EF4-FFF2-40B4-BE49-F238E27FC236}">
                  <a16:creationId xmlns:a16="http://schemas.microsoft.com/office/drawing/2014/main" id="{29BAF10E-D8AC-5BE0-A765-29D90BCE2B5A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5;p39">
              <a:extLst>
                <a:ext uri="{FF2B5EF4-FFF2-40B4-BE49-F238E27FC236}">
                  <a16:creationId xmlns:a16="http://schemas.microsoft.com/office/drawing/2014/main" id="{76ADD2C2-E735-6CE2-0044-7A926C018510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6;p39">
              <a:extLst>
                <a:ext uri="{FF2B5EF4-FFF2-40B4-BE49-F238E27FC236}">
                  <a16:creationId xmlns:a16="http://schemas.microsoft.com/office/drawing/2014/main" id="{82BCD451-FECA-E293-5899-321697C3F6B6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7;p39">
              <a:extLst>
                <a:ext uri="{FF2B5EF4-FFF2-40B4-BE49-F238E27FC236}">
                  <a16:creationId xmlns:a16="http://schemas.microsoft.com/office/drawing/2014/main" id="{F415ADC2-2028-BD53-3BC1-BDECC9679287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8;p39">
              <a:extLst>
                <a:ext uri="{FF2B5EF4-FFF2-40B4-BE49-F238E27FC236}">
                  <a16:creationId xmlns:a16="http://schemas.microsoft.com/office/drawing/2014/main" id="{3719CE85-30FC-2C85-95FD-B063AEE91D2A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639;p39">
            <a:hlinkClick r:id="rId10" action="ppaction://hlinksldjump"/>
            <a:extLst>
              <a:ext uri="{FF2B5EF4-FFF2-40B4-BE49-F238E27FC236}">
                <a16:creationId xmlns:a16="http://schemas.microsoft.com/office/drawing/2014/main" id="{5B0851B4-3147-E1D5-D1A9-D8271C8E1A89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3E8C34AD-60DD-0E83-DF20-8C2F59BF8958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8" name="Picture 4" descr="International Students">
            <a:extLst>
              <a:ext uri="{FF2B5EF4-FFF2-40B4-BE49-F238E27FC236}">
                <a16:creationId xmlns:a16="http://schemas.microsoft.com/office/drawing/2014/main" id="{83CDF265-CF7A-CE5C-022D-E30A73C20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A036FAD5-0880-C715-8A9F-F77F2EDAEB24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AD062938-EF15-AACA-6262-C5B602B50BB9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E0552FBE-61F3-8B2F-A9AA-E54CCB26D41F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121BFA02-2FCC-7EEC-101B-AC18CC2CB3D7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6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342175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65091D-80D2-051A-BAB8-D775BB162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49" y="1286132"/>
            <a:ext cx="3961113" cy="1899336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27682D-F398-11B3-CCC7-69C7C48D9169}"/>
              </a:ext>
            </a:extLst>
          </p:cNvPr>
          <p:cNvSpPr txBox="1"/>
          <p:nvPr/>
        </p:nvSpPr>
        <p:spPr>
          <a:xfrm>
            <a:off x="707423" y="3434791"/>
            <a:ext cx="3952232" cy="95410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Wingdings"/>
              <a:buChar char="§"/>
            </a:pPr>
            <a:r>
              <a:rPr lang="en-US">
                <a:solidFill>
                  <a:schemeClr val="tx1"/>
                </a:solidFill>
              </a:rPr>
              <a:t> Real-time execution workflow</a:t>
            </a:r>
          </a:p>
          <a:p>
            <a:pPr>
              <a:buClr>
                <a:schemeClr val="accent1">
                  <a:lumMod val="75000"/>
                </a:schemeClr>
              </a:buClr>
            </a:pPr>
            <a:endParaRPr lang="en-US">
              <a:solidFill>
                <a:schemeClr val="tx1"/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/>
              <a:buChar char="§"/>
            </a:pPr>
            <a:r>
              <a:rPr lang="en-US">
                <a:solidFill>
                  <a:schemeClr val="tx1"/>
                </a:solidFill>
              </a:rPr>
              <a:t>Automatic Model saving in </a:t>
            </a:r>
            <a:r>
              <a:rPr lang="en-US" err="1">
                <a:solidFill>
                  <a:schemeClr val="tx1"/>
                </a:solidFill>
              </a:rPr>
              <a:t>MLflow</a:t>
            </a:r>
            <a:r>
              <a:rPr lang="en-US">
                <a:solidFill>
                  <a:schemeClr val="tx1"/>
                </a:solidFill>
              </a:rPr>
              <a:t> for compressive model iteration </a:t>
            </a:r>
            <a:r>
              <a:rPr lang="en-US">
                <a:solidFill>
                  <a:srgbClr val="FF0000"/>
                </a:solidFill>
              </a:rPr>
              <a:t>tracking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76653F2-7342-D950-3DC1-3CE0F8E96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500" y="1283686"/>
            <a:ext cx="3951072" cy="1888782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6AEBAE-EBCA-7607-6CC0-47F48CCE2EA4}"/>
              </a:ext>
            </a:extLst>
          </p:cNvPr>
          <p:cNvSpPr txBox="1"/>
          <p:nvPr/>
        </p:nvSpPr>
        <p:spPr>
          <a:xfrm>
            <a:off x="4734953" y="3434791"/>
            <a:ext cx="3952232" cy="95410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20B0604020202020204" pitchFamily="34" charset="0"/>
              <a:buChar char="§"/>
            </a:pPr>
            <a:r>
              <a:rPr lang="en-US">
                <a:solidFill>
                  <a:schemeClr val="tx1"/>
                </a:solidFill>
              </a:rPr>
              <a:t>Creating multiple version for effective management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20B0604020202020204" pitchFamily="34" charset="0"/>
              <a:buChar char="§"/>
            </a:pPr>
            <a:endParaRPr lang="en-US">
              <a:solidFill>
                <a:schemeClr val="tx1"/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Wingdings" panose="020B0604020202020204" pitchFamily="34" charset="0"/>
              <a:buChar char="§"/>
            </a:pPr>
            <a:r>
              <a:rPr lang="en-US">
                <a:solidFill>
                  <a:schemeClr val="tx1"/>
                </a:solidFill>
              </a:rPr>
              <a:t>Easy access and version control for model</a:t>
            </a:r>
          </a:p>
        </p:txBody>
      </p:sp>
      <p:pic>
        <p:nvPicPr>
          <p:cNvPr id="11" name="Picture 10" descr="MLflow Models — MLflow 2.12.1 documentation">
            <a:extLst>
              <a:ext uri="{FF2B5EF4-FFF2-40B4-BE49-F238E27FC236}">
                <a16:creationId xmlns:a16="http://schemas.microsoft.com/office/drawing/2014/main" id="{1CEBC3CD-194F-031C-E6F8-EB32A75780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025" y="655955"/>
            <a:ext cx="1576388" cy="569278"/>
          </a:xfrm>
          <a:prstGeom prst="rect">
            <a:avLst/>
          </a:prstGeom>
        </p:spPr>
      </p:pic>
      <p:sp>
        <p:nvSpPr>
          <p:cNvPr id="3" name="Google Shape;626;p39">
            <a:hlinkClick r:id="rId6" action="ppaction://hlinksldjump"/>
            <a:extLst>
              <a:ext uri="{FF2B5EF4-FFF2-40B4-BE49-F238E27FC236}">
                <a16:creationId xmlns:a16="http://schemas.microsoft.com/office/drawing/2014/main" id="{30151341-536D-0588-8265-3777327D1C00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" name="Google Shape;627;p39">
            <a:hlinkClick r:id="rId7" action="ppaction://hlinksldjump"/>
            <a:extLst>
              <a:ext uri="{FF2B5EF4-FFF2-40B4-BE49-F238E27FC236}">
                <a16:creationId xmlns:a16="http://schemas.microsoft.com/office/drawing/2014/main" id="{8D983E6D-797B-7575-3D82-0F09DC6EEC1D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8DB35A09-6D21-480D-820D-2F4EBB8F7CD3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9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8" name="Google Shape;629;p39">
            <a:extLst>
              <a:ext uri="{FF2B5EF4-FFF2-40B4-BE49-F238E27FC236}">
                <a16:creationId xmlns:a16="http://schemas.microsoft.com/office/drawing/2014/main" id="{BC6762C3-2D6F-3730-2143-D5C5C386C0DD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0" name="Google Shape;630;p39">
              <a:extLst>
                <a:ext uri="{FF2B5EF4-FFF2-40B4-BE49-F238E27FC236}">
                  <a16:creationId xmlns:a16="http://schemas.microsoft.com/office/drawing/2014/main" id="{A3954AF8-12AE-BC39-8962-72648A2702C3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1;p39">
              <a:extLst>
                <a:ext uri="{FF2B5EF4-FFF2-40B4-BE49-F238E27FC236}">
                  <a16:creationId xmlns:a16="http://schemas.microsoft.com/office/drawing/2014/main" id="{AEF0AFD6-48A8-3589-0A3F-E016DBC99ED1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2;p39">
              <a:extLst>
                <a:ext uri="{FF2B5EF4-FFF2-40B4-BE49-F238E27FC236}">
                  <a16:creationId xmlns:a16="http://schemas.microsoft.com/office/drawing/2014/main" id="{E3298C3B-7913-A11A-1417-12DBA2A0AEC0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3;p39">
              <a:extLst>
                <a:ext uri="{FF2B5EF4-FFF2-40B4-BE49-F238E27FC236}">
                  <a16:creationId xmlns:a16="http://schemas.microsoft.com/office/drawing/2014/main" id="{1B20A418-0377-A234-C04F-284D698B1CA8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4;p39">
              <a:extLst>
                <a:ext uri="{FF2B5EF4-FFF2-40B4-BE49-F238E27FC236}">
                  <a16:creationId xmlns:a16="http://schemas.microsoft.com/office/drawing/2014/main" id="{13254645-0AFC-C02B-24D7-4FEC4FB78028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5;p39">
              <a:extLst>
                <a:ext uri="{FF2B5EF4-FFF2-40B4-BE49-F238E27FC236}">
                  <a16:creationId xmlns:a16="http://schemas.microsoft.com/office/drawing/2014/main" id="{D1887ED7-C84B-B19C-0766-C5319D7B9073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6;p39">
              <a:extLst>
                <a:ext uri="{FF2B5EF4-FFF2-40B4-BE49-F238E27FC236}">
                  <a16:creationId xmlns:a16="http://schemas.microsoft.com/office/drawing/2014/main" id="{E64ECE9C-20E1-78F0-6E97-375256074B3B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7;p39">
              <a:extLst>
                <a:ext uri="{FF2B5EF4-FFF2-40B4-BE49-F238E27FC236}">
                  <a16:creationId xmlns:a16="http://schemas.microsoft.com/office/drawing/2014/main" id="{D6FF6398-E176-A925-50BB-87B3FA2E327C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8;p39">
              <a:extLst>
                <a:ext uri="{FF2B5EF4-FFF2-40B4-BE49-F238E27FC236}">
                  <a16:creationId xmlns:a16="http://schemas.microsoft.com/office/drawing/2014/main" id="{2AAAD030-4D0E-013C-88D1-1154BD8A2FE3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639;p39">
            <a:hlinkClick r:id="rId10" action="ppaction://hlinksldjump"/>
            <a:extLst>
              <a:ext uri="{FF2B5EF4-FFF2-40B4-BE49-F238E27FC236}">
                <a16:creationId xmlns:a16="http://schemas.microsoft.com/office/drawing/2014/main" id="{6B30A0E0-F84B-2DFE-D15D-62264C7AD29B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4745EAE3-241A-9230-4120-4149404165F0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7" name="Picture 4" descr="International Students">
            <a:extLst>
              <a:ext uri="{FF2B5EF4-FFF2-40B4-BE49-F238E27FC236}">
                <a16:creationId xmlns:a16="http://schemas.microsoft.com/office/drawing/2014/main" id="{82A63352-E134-1253-6943-5FA449B69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F7E1E92E-E9BF-92F8-7586-1806FD889448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E381B8D0-A3AB-A08E-B595-056D57BAE776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97628096-978A-844D-1265-BCD545678616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EE2595F7-7149-3DEE-59F2-D472708AF78C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6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1176687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C8BFAE-3448-72A1-536A-6F4D71CE66BD}"/>
              </a:ext>
            </a:extLst>
          </p:cNvPr>
          <p:cNvSpPr txBox="1"/>
          <p:nvPr/>
        </p:nvSpPr>
        <p:spPr>
          <a:xfrm>
            <a:off x="707319" y="632205"/>
            <a:ext cx="361182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Other Workflow Orchestration</a:t>
            </a:r>
            <a:endParaRPr lang="en-US" sz="2400" u="sng">
              <a:solidFill>
                <a:schemeClr val="accent1">
                  <a:lumMod val="75000"/>
                </a:schemeClr>
              </a:solidFill>
              <a:latin typeface="Bebas Neue"/>
              <a:sym typeface="Bebas Neue"/>
            </a:endParaRPr>
          </a:p>
        </p:txBody>
      </p:sp>
      <p:pic>
        <p:nvPicPr>
          <p:cNvPr id="16388" name="Picture 4">
            <a:extLst>
              <a:ext uri="{FF2B5EF4-FFF2-40B4-BE49-F238E27FC236}">
                <a16:creationId xmlns:a16="http://schemas.microsoft.com/office/drawing/2014/main" id="{42BA1C99-9575-E2AE-3EAB-EEA315AF8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69" y="1442019"/>
            <a:ext cx="5154966" cy="2983386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0" name="Picture 6">
            <a:extLst>
              <a:ext uri="{FF2B5EF4-FFF2-40B4-BE49-F238E27FC236}">
                <a16:creationId xmlns:a16="http://schemas.microsoft.com/office/drawing/2014/main" id="{5E764478-2003-DC35-1801-6D84A6B49F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2" t="14368" r="49223" b="34187"/>
          <a:stretch/>
        </p:blipFill>
        <p:spPr bwMode="auto">
          <a:xfrm>
            <a:off x="6033823" y="2289705"/>
            <a:ext cx="2284130" cy="213518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255;p50">
            <a:extLst>
              <a:ext uri="{FF2B5EF4-FFF2-40B4-BE49-F238E27FC236}">
                <a16:creationId xmlns:a16="http://schemas.microsoft.com/office/drawing/2014/main" id="{84D18D12-2D77-D9E2-18E4-C16D7279CF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281304" y="580364"/>
            <a:ext cx="3611826" cy="1818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-US" sz="1400"/>
              <a:t> </a:t>
            </a:r>
            <a:r>
              <a:rPr lang="en-US" sz="1400" err="1"/>
              <a:t>PyDub</a:t>
            </a:r>
            <a:r>
              <a:rPr lang="en-US" sz="1400"/>
              <a:t> library – </a:t>
            </a:r>
            <a:r>
              <a:rPr lang="en-US" sz="1400">
                <a:solidFill>
                  <a:srgbClr val="FF0000"/>
                </a:solidFill>
              </a:rPr>
              <a:t>Data segmentation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-US" sz="1400"/>
              <a:t>Automated pipeline </a:t>
            </a:r>
          </a:p>
          <a:p>
            <a:pPr lvl="1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200"/>
              <a:t>Fetching data</a:t>
            </a:r>
          </a:p>
          <a:p>
            <a:pPr lvl="1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200"/>
              <a:t>Data preparation</a:t>
            </a:r>
          </a:p>
          <a:p>
            <a:pPr marL="596900" lvl="1" indent="0">
              <a:spcBef>
                <a:spcPts val="1000"/>
              </a:spcBef>
              <a:buClr>
                <a:srgbClr val="FFC000"/>
              </a:buClr>
            </a:pPr>
            <a:endParaRPr lang="en-US" sz="1200"/>
          </a:p>
        </p:txBody>
      </p:sp>
      <p:sp>
        <p:nvSpPr>
          <p:cNvPr id="6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D99BB7B6-5C28-890C-4972-415C0684B9DA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996FA564-8F7D-66A1-2791-E49810A5BED2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1F45FF34-FB81-A33F-C1FF-83BEC0817984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2" name="Google Shape;629;p39">
            <a:extLst>
              <a:ext uri="{FF2B5EF4-FFF2-40B4-BE49-F238E27FC236}">
                <a16:creationId xmlns:a16="http://schemas.microsoft.com/office/drawing/2014/main" id="{F9FB9D52-D8DC-1700-8F81-5D4E76C93C09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3" name="Google Shape;630;p39">
              <a:extLst>
                <a:ext uri="{FF2B5EF4-FFF2-40B4-BE49-F238E27FC236}">
                  <a16:creationId xmlns:a16="http://schemas.microsoft.com/office/drawing/2014/main" id="{1016343B-0812-034A-C080-571377FE5A8F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1;p39">
              <a:extLst>
                <a:ext uri="{FF2B5EF4-FFF2-40B4-BE49-F238E27FC236}">
                  <a16:creationId xmlns:a16="http://schemas.microsoft.com/office/drawing/2014/main" id="{23475330-A3AD-6E5D-8935-111ED2F93CA7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2;p39">
              <a:extLst>
                <a:ext uri="{FF2B5EF4-FFF2-40B4-BE49-F238E27FC236}">
                  <a16:creationId xmlns:a16="http://schemas.microsoft.com/office/drawing/2014/main" id="{7E3738D1-063E-63B9-BA41-B6745CED83D2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3;p39">
              <a:extLst>
                <a:ext uri="{FF2B5EF4-FFF2-40B4-BE49-F238E27FC236}">
                  <a16:creationId xmlns:a16="http://schemas.microsoft.com/office/drawing/2014/main" id="{09005B18-B5CC-B58E-87DF-09D61F5C1BE2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4;p39">
              <a:extLst>
                <a:ext uri="{FF2B5EF4-FFF2-40B4-BE49-F238E27FC236}">
                  <a16:creationId xmlns:a16="http://schemas.microsoft.com/office/drawing/2014/main" id="{69F2950D-14CF-16ED-AAA7-7E950C902FB9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5;p39">
              <a:extLst>
                <a:ext uri="{FF2B5EF4-FFF2-40B4-BE49-F238E27FC236}">
                  <a16:creationId xmlns:a16="http://schemas.microsoft.com/office/drawing/2014/main" id="{240E173D-9149-C9F2-F3EE-E9B3E58FAC4D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6;p39">
              <a:extLst>
                <a:ext uri="{FF2B5EF4-FFF2-40B4-BE49-F238E27FC236}">
                  <a16:creationId xmlns:a16="http://schemas.microsoft.com/office/drawing/2014/main" id="{F289B0AD-606A-0C05-4363-6AEACD9687D1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7;p39">
              <a:extLst>
                <a:ext uri="{FF2B5EF4-FFF2-40B4-BE49-F238E27FC236}">
                  <a16:creationId xmlns:a16="http://schemas.microsoft.com/office/drawing/2014/main" id="{75A7D386-BEC9-897B-0CFD-6C5C19E722F1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8;p39">
              <a:extLst>
                <a:ext uri="{FF2B5EF4-FFF2-40B4-BE49-F238E27FC236}">
                  <a16:creationId xmlns:a16="http://schemas.microsoft.com/office/drawing/2014/main" id="{2E5C8B90-F8F5-5C03-92A4-0124EEEE81B8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C17F36DC-A711-A026-8AC3-4324DEDA5195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F219A33C-4BF6-9A7A-0538-0ECBE31E5B68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9" name="Picture 4" descr="International Students">
            <a:extLst>
              <a:ext uri="{FF2B5EF4-FFF2-40B4-BE49-F238E27FC236}">
                <a16:creationId xmlns:a16="http://schemas.microsoft.com/office/drawing/2014/main" id="{ED1AF8E4-604C-6B3B-C056-E3ADDEF93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4CCFE3EE-43BD-A247-546B-2A99CCCEFD39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55D08136-57DF-61CB-34F2-01811590102A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DA2F0620-845A-37C9-64B9-2E7993C712DA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91C86FA8-E67D-E8CD-BF4B-E3A9654698A9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4089947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8D69030C-B40C-3583-7DEF-E27260BD3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05" y="710419"/>
            <a:ext cx="4563345" cy="3681074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>
            <a:extLst>
              <a:ext uri="{FF2B5EF4-FFF2-40B4-BE49-F238E27FC236}">
                <a16:creationId xmlns:a16="http://schemas.microsoft.com/office/drawing/2014/main" id="{500EF1EA-1C54-DE10-268A-47096BF1AB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6" t="26183" r="24232" b="-141"/>
          <a:stretch/>
        </p:blipFill>
        <p:spPr bwMode="auto">
          <a:xfrm>
            <a:off x="5367088" y="2721769"/>
            <a:ext cx="3060766" cy="1673800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255;p50">
            <a:extLst>
              <a:ext uri="{FF2B5EF4-FFF2-40B4-BE49-F238E27FC236}">
                <a16:creationId xmlns:a16="http://schemas.microsoft.com/office/drawing/2014/main" id="{D0D1F40E-E6F3-60D3-11A5-DB072AE20AA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231362" y="751814"/>
            <a:ext cx="4140399" cy="1818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17500" algn="l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400"/>
              <a:t>Minio (storage bucket) </a:t>
            </a:r>
          </a:p>
          <a:p>
            <a:pPr lvl="1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200"/>
              <a:t>Load and format raw data</a:t>
            </a:r>
          </a:p>
          <a:p>
            <a:pPr lvl="1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200"/>
              <a:t>Resolves </a:t>
            </a:r>
            <a:r>
              <a:rPr lang="en-US" sz="1200">
                <a:solidFill>
                  <a:srgbClr val="FF0000"/>
                </a:solidFill>
              </a:rPr>
              <a:t>data fetcher conflict </a:t>
            </a:r>
            <a:r>
              <a:rPr lang="en-US" sz="1200"/>
              <a:t> </a:t>
            </a:r>
          </a:p>
          <a:p>
            <a:pPr indent="-317500" algn="l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400"/>
              <a:t>Prefect logs and support data are</a:t>
            </a:r>
          </a:p>
          <a:p>
            <a:pPr indent="-317500" algn="l">
              <a:spcBef>
                <a:spcPts val="1000"/>
              </a:spcBef>
              <a:buClr>
                <a:srgbClr val="FFC000"/>
              </a:buClr>
              <a:buFont typeface="Arimo"/>
              <a:buChar char="●"/>
            </a:pPr>
            <a:r>
              <a:rPr lang="en-US" sz="1400"/>
              <a:t> stored as well</a:t>
            </a:r>
            <a:endParaRPr lang="en-US"/>
          </a:p>
        </p:txBody>
      </p:sp>
      <p:sp>
        <p:nvSpPr>
          <p:cNvPr id="7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45E72722-45A2-D5AF-E63A-88F073714F1F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8969D986-A27B-5F17-BFA6-CF0C2383328F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D2351D74-23B4-B6E9-BF84-FC304D82707B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" name="Google Shape;629;p39">
            <a:extLst>
              <a:ext uri="{FF2B5EF4-FFF2-40B4-BE49-F238E27FC236}">
                <a16:creationId xmlns:a16="http://schemas.microsoft.com/office/drawing/2014/main" id="{89974A8D-70AB-BE83-ABDD-D95BAAE78F77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4" name="Google Shape;630;p39">
              <a:extLst>
                <a:ext uri="{FF2B5EF4-FFF2-40B4-BE49-F238E27FC236}">
                  <a16:creationId xmlns:a16="http://schemas.microsoft.com/office/drawing/2014/main" id="{81C97C36-6E0D-21AD-A0F6-8FA9B3D8AFE9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1;p39">
              <a:extLst>
                <a:ext uri="{FF2B5EF4-FFF2-40B4-BE49-F238E27FC236}">
                  <a16:creationId xmlns:a16="http://schemas.microsoft.com/office/drawing/2014/main" id="{E091426F-2A49-2144-E48C-1FDDB1CB8075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2;p39">
              <a:extLst>
                <a:ext uri="{FF2B5EF4-FFF2-40B4-BE49-F238E27FC236}">
                  <a16:creationId xmlns:a16="http://schemas.microsoft.com/office/drawing/2014/main" id="{AC7D5BB4-B809-D8EB-D9E3-AE835CBE227E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3;p39">
              <a:extLst>
                <a:ext uri="{FF2B5EF4-FFF2-40B4-BE49-F238E27FC236}">
                  <a16:creationId xmlns:a16="http://schemas.microsoft.com/office/drawing/2014/main" id="{C382C5E5-EBFE-8A98-F045-968212A21DF5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4;p39">
              <a:extLst>
                <a:ext uri="{FF2B5EF4-FFF2-40B4-BE49-F238E27FC236}">
                  <a16:creationId xmlns:a16="http://schemas.microsoft.com/office/drawing/2014/main" id="{91928390-F7BD-70CF-79F6-B929FF419CA3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5;p39">
              <a:extLst>
                <a:ext uri="{FF2B5EF4-FFF2-40B4-BE49-F238E27FC236}">
                  <a16:creationId xmlns:a16="http://schemas.microsoft.com/office/drawing/2014/main" id="{98A52455-AEF1-1873-7775-73D5BF14D21D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6;p39">
              <a:extLst>
                <a:ext uri="{FF2B5EF4-FFF2-40B4-BE49-F238E27FC236}">
                  <a16:creationId xmlns:a16="http://schemas.microsoft.com/office/drawing/2014/main" id="{6B170D88-E57D-9966-F27D-04E7370F4524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7;p39">
              <a:extLst>
                <a:ext uri="{FF2B5EF4-FFF2-40B4-BE49-F238E27FC236}">
                  <a16:creationId xmlns:a16="http://schemas.microsoft.com/office/drawing/2014/main" id="{93580BFD-3261-7B93-BACD-1FBD25D0335E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8;p39">
              <a:extLst>
                <a:ext uri="{FF2B5EF4-FFF2-40B4-BE49-F238E27FC236}">
                  <a16:creationId xmlns:a16="http://schemas.microsoft.com/office/drawing/2014/main" id="{64C476F4-B92D-7311-223B-609F810E5F64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89A9EC4D-FFAE-39DB-FF35-D0E403424B1F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CD18B55B-FB50-3463-5227-C3D32658A39A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0" name="Picture 4" descr="International Students">
            <a:extLst>
              <a:ext uri="{FF2B5EF4-FFF2-40B4-BE49-F238E27FC236}">
                <a16:creationId xmlns:a16="http://schemas.microsoft.com/office/drawing/2014/main" id="{BA6B63E5-D85F-A766-3C58-5183CA60C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0D64E777-495C-56E4-9C3E-55522C358E37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BF1D9216-AA52-257E-D9C6-0D323CB0DAFA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4C54C650-CAC4-1F99-91E3-B9D87BB299ED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F41EC9EE-9241-9C38-3597-8BAF540322B5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1192527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6B4AC1C-7AA9-AEBA-5023-F5CC98D32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87" y="2968711"/>
            <a:ext cx="3518587" cy="1623369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6" name="Picture 5" descr="A screenshot of a video recorder&#10;&#10;Description automatically generated">
            <a:extLst>
              <a:ext uri="{FF2B5EF4-FFF2-40B4-BE49-F238E27FC236}">
                <a16:creationId xmlns:a16="http://schemas.microsoft.com/office/drawing/2014/main" id="{09A53CD9-41BF-7BBE-89BB-04F9793E3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943" y="633283"/>
            <a:ext cx="3530555" cy="2154712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8" name="Graphic 7" descr="Ui Ux with solid fill">
            <a:extLst>
              <a:ext uri="{FF2B5EF4-FFF2-40B4-BE49-F238E27FC236}">
                <a16:creationId xmlns:a16="http://schemas.microsoft.com/office/drawing/2014/main" id="{35C4B17D-11F7-AE50-6221-28766585F2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6454" y="1453414"/>
            <a:ext cx="914400" cy="914400"/>
          </a:xfrm>
          <a:prstGeom prst="rect">
            <a:avLst/>
          </a:prstGeom>
        </p:spPr>
      </p:pic>
      <p:pic>
        <p:nvPicPr>
          <p:cNvPr id="9" name="Graphic 8" descr="Web design with solid fill">
            <a:extLst>
              <a:ext uri="{FF2B5EF4-FFF2-40B4-BE49-F238E27FC236}">
                <a16:creationId xmlns:a16="http://schemas.microsoft.com/office/drawing/2014/main" id="{483FE57B-C8F3-F32C-3331-CCFAB03868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3631" y="3169161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5D037B-3DAB-FA54-EB7A-364145762575}"/>
              </a:ext>
            </a:extLst>
          </p:cNvPr>
          <p:cNvSpPr txBox="1"/>
          <p:nvPr/>
        </p:nvSpPr>
        <p:spPr>
          <a:xfrm>
            <a:off x="1809361" y="1607486"/>
            <a:ext cx="284784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>
                <a:solidFill>
                  <a:srgbClr val="00B0F0"/>
                </a:solidFill>
              </a:rPr>
              <a:t>Frontend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3E93D8-D6C4-EBF7-EFEE-EA6CB0C5D1CE}"/>
              </a:ext>
            </a:extLst>
          </p:cNvPr>
          <p:cNvSpPr txBox="1"/>
          <p:nvPr/>
        </p:nvSpPr>
        <p:spPr>
          <a:xfrm>
            <a:off x="1691585" y="3269173"/>
            <a:ext cx="284784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solidFill>
                  <a:srgbClr val="00B0F0"/>
                </a:solidFill>
              </a:rPr>
              <a:t>Backend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715BA3-9F66-1A2E-3FA3-24A199E7E826}"/>
              </a:ext>
            </a:extLst>
          </p:cNvPr>
          <p:cNvSpPr txBox="1"/>
          <p:nvPr/>
        </p:nvSpPr>
        <p:spPr>
          <a:xfrm>
            <a:off x="1809361" y="3724828"/>
            <a:ext cx="2934729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Integration of backend API for calling the train model's interface engine.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456F36-53AA-0790-DA7E-77ADDAA762E2}"/>
              </a:ext>
            </a:extLst>
          </p:cNvPr>
          <p:cNvSpPr txBox="1"/>
          <p:nvPr/>
        </p:nvSpPr>
        <p:spPr>
          <a:xfrm>
            <a:off x="1811292" y="2063142"/>
            <a:ext cx="2934729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Implementing Simple UI for uploading the audio file or recording the live audio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8E4A27-4981-2887-8EA1-812B2F3018F4}"/>
              </a:ext>
            </a:extLst>
          </p:cNvPr>
          <p:cNvSpPr txBox="1"/>
          <p:nvPr/>
        </p:nvSpPr>
        <p:spPr>
          <a:xfrm>
            <a:off x="708389" y="826164"/>
            <a:ext cx="187282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User interface</a:t>
            </a:r>
            <a:endParaRPr lang="en-US" sz="2400" u="sng">
              <a:solidFill>
                <a:schemeClr val="accent1">
                  <a:lumMod val="75000"/>
                </a:schemeClr>
              </a:solidFill>
              <a:latin typeface="Bebas Neue"/>
              <a:sym typeface="Bebas Neue"/>
            </a:endParaRPr>
          </a:p>
        </p:txBody>
      </p:sp>
      <p:pic>
        <p:nvPicPr>
          <p:cNvPr id="16386" name="Picture 2" descr="A faster way to build and share data apps">
            <a:extLst>
              <a:ext uri="{FF2B5EF4-FFF2-40B4-BE49-F238E27FC236}">
                <a16:creationId xmlns:a16="http://schemas.microsoft.com/office/drawing/2014/main" id="{273A17BD-60FB-3B65-6BD8-4213C2E7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508" y="1706856"/>
            <a:ext cx="428123" cy="25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astAPI">
            <a:extLst>
              <a:ext uri="{FF2B5EF4-FFF2-40B4-BE49-F238E27FC236}">
                <a16:creationId xmlns:a16="http://schemas.microsoft.com/office/drawing/2014/main" id="{A42EB8A5-3665-983F-7031-C161EB5BA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854" y="3381773"/>
            <a:ext cx="678126" cy="24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6;p39">
            <a:hlinkClick r:id="rId11" action="ppaction://hlinksldjump"/>
            <a:extLst>
              <a:ext uri="{FF2B5EF4-FFF2-40B4-BE49-F238E27FC236}">
                <a16:creationId xmlns:a16="http://schemas.microsoft.com/office/drawing/2014/main" id="{3F508B5D-0374-AE9F-DD6D-44132CCA5571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7;p39">
            <a:hlinkClick r:id="rId12" action="ppaction://hlinksldjump"/>
            <a:extLst>
              <a:ext uri="{FF2B5EF4-FFF2-40B4-BE49-F238E27FC236}">
                <a16:creationId xmlns:a16="http://schemas.microsoft.com/office/drawing/2014/main" id="{2AF82016-E5F0-F7CB-0C00-0793FD9A4C14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2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58B0B301-3E63-B42D-B1EA-827EB2BE9290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5" name="Google Shape;629;p39">
            <a:extLst>
              <a:ext uri="{FF2B5EF4-FFF2-40B4-BE49-F238E27FC236}">
                <a16:creationId xmlns:a16="http://schemas.microsoft.com/office/drawing/2014/main" id="{D205C50C-6C67-7E37-7322-CC2FBBDB1FC2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7" name="Google Shape;630;p39">
              <a:extLst>
                <a:ext uri="{FF2B5EF4-FFF2-40B4-BE49-F238E27FC236}">
                  <a16:creationId xmlns:a16="http://schemas.microsoft.com/office/drawing/2014/main" id="{60EA45C7-D47A-3288-1E22-A5813A78B04E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1;p39">
              <a:extLst>
                <a:ext uri="{FF2B5EF4-FFF2-40B4-BE49-F238E27FC236}">
                  <a16:creationId xmlns:a16="http://schemas.microsoft.com/office/drawing/2014/main" id="{A90E0367-4DCA-0A20-424C-889E29FBBDCB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2;p39">
              <a:extLst>
                <a:ext uri="{FF2B5EF4-FFF2-40B4-BE49-F238E27FC236}">
                  <a16:creationId xmlns:a16="http://schemas.microsoft.com/office/drawing/2014/main" id="{02B92C05-D757-F3A9-BF77-4AEA6FBD3A5E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3;p39">
              <a:extLst>
                <a:ext uri="{FF2B5EF4-FFF2-40B4-BE49-F238E27FC236}">
                  <a16:creationId xmlns:a16="http://schemas.microsoft.com/office/drawing/2014/main" id="{46E5C25C-A34E-59B3-B6BC-5FC5C69388E0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4;p39">
              <a:extLst>
                <a:ext uri="{FF2B5EF4-FFF2-40B4-BE49-F238E27FC236}">
                  <a16:creationId xmlns:a16="http://schemas.microsoft.com/office/drawing/2014/main" id="{363B95C4-F053-38BB-5FCC-D49D9A88A156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5;p39">
              <a:extLst>
                <a:ext uri="{FF2B5EF4-FFF2-40B4-BE49-F238E27FC236}">
                  <a16:creationId xmlns:a16="http://schemas.microsoft.com/office/drawing/2014/main" id="{F2D1F5E3-1998-11F4-2159-BF918451616F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6;p39">
              <a:extLst>
                <a:ext uri="{FF2B5EF4-FFF2-40B4-BE49-F238E27FC236}">
                  <a16:creationId xmlns:a16="http://schemas.microsoft.com/office/drawing/2014/main" id="{03034328-DDD2-79F5-DEA6-E87DDE05EBC4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7;p39">
              <a:extLst>
                <a:ext uri="{FF2B5EF4-FFF2-40B4-BE49-F238E27FC236}">
                  <a16:creationId xmlns:a16="http://schemas.microsoft.com/office/drawing/2014/main" id="{21BFFF29-819F-50B4-EC43-7A12155291A3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8;p39">
              <a:extLst>
                <a:ext uri="{FF2B5EF4-FFF2-40B4-BE49-F238E27FC236}">
                  <a16:creationId xmlns:a16="http://schemas.microsoft.com/office/drawing/2014/main" id="{36120B8F-1687-8EAC-C8AC-B631A6A58FE5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639;p39">
            <a:hlinkClick r:id="rId15" action="ppaction://hlinksldjump"/>
            <a:extLst>
              <a:ext uri="{FF2B5EF4-FFF2-40B4-BE49-F238E27FC236}">
                <a16:creationId xmlns:a16="http://schemas.microsoft.com/office/drawing/2014/main" id="{EB05B246-A066-A84B-9529-BE9C51B7DB08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628;p39">
            <a:hlinkClick r:id="rId16" action="ppaction://hlinksldjump"/>
            <a:extLst>
              <a:ext uri="{FF2B5EF4-FFF2-40B4-BE49-F238E27FC236}">
                <a16:creationId xmlns:a16="http://schemas.microsoft.com/office/drawing/2014/main" id="{9F2FEF65-CAA0-9B13-876F-064F1186848F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2" name="Picture 4" descr="International Students">
            <a:extLst>
              <a:ext uri="{FF2B5EF4-FFF2-40B4-BE49-F238E27FC236}">
                <a16:creationId xmlns:a16="http://schemas.microsoft.com/office/drawing/2014/main" id="{4B275E4A-BA0D-169A-9E41-27375D879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628;p39">
            <a:hlinkClick r:id="rId18" action="ppaction://hlinksldjump"/>
            <a:extLst>
              <a:ext uri="{FF2B5EF4-FFF2-40B4-BE49-F238E27FC236}">
                <a16:creationId xmlns:a16="http://schemas.microsoft.com/office/drawing/2014/main" id="{15DB4CA1-9607-E4B6-4756-B17B320BD150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" name="Google Shape;628;p39">
            <a:hlinkClick r:id="rId19" action="ppaction://hlinksldjump"/>
            <a:extLst>
              <a:ext uri="{FF2B5EF4-FFF2-40B4-BE49-F238E27FC236}">
                <a16:creationId xmlns:a16="http://schemas.microsoft.com/office/drawing/2014/main" id="{D407FB3B-93A2-AE3F-43EC-9C4B31DA21D6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628;p39">
            <a:hlinkClick r:id="rId20" action="ppaction://hlinksldjump"/>
            <a:extLst>
              <a:ext uri="{FF2B5EF4-FFF2-40B4-BE49-F238E27FC236}">
                <a16:creationId xmlns:a16="http://schemas.microsoft.com/office/drawing/2014/main" id="{0251109C-E06C-8D9F-64F9-B81803253EA4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" name="Google Shape;628;p39">
            <a:hlinkClick r:id="rId18" action="ppaction://hlinksldjump"/>
            <a:extLst>
              <a:ext uri="{FF2B5EF4-FFF2-40B4-BE49-F238E27FC236}">
                <a16:creationId xmlns:a16="http://schemas.microsoft.com/office/drawing/2014/main" id="{2B294FEA-F247-C709-51ED-FDBA43C794FF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21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97833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rgbClr val="14143C"/>
            </a:gs>
            <a:gs pos="0">
              <a:srgbClr val="142850"/>
            </a:gs>
            <a:gs pos="100000">
              <a:srgbClr val="14143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4" action="ppaction://hlinksldjump"/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4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rId5" action="ppaction://hlinksldjump"/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7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A80253C8-39AF-684E-5DF3-6A68A03FD9C5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52" name="Picture 4" descr="International Students">
            <a:extLst>
              <a:ext uri="{FF2B5EF4-FFF2-40B4-BE49-F238E27FC236}">
                <a16:creationId xmlns:a16="http://schemas.microsoft.com/office/drawing/2014/main" id="{29F1F7AD-2782-5CC5-7032-174911876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406917BC-DCB8-F8A0-ABA5-3855624F121B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C2B2FD3B-17CA-53BB-A412-C68CC552CEE5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37FE6469-BD1E-E587-820B-B6E062A637D9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9BA432ED-925A-49A5-D854-78C0147B6E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1843" y="661782"/>
            <a:ext cx="24969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Problem statement</a:t>
            </a:r>
          </a:p>
        </p:txBody>
      </p:sp>
      <p:pic>
        <p:nvPicPr>
          <p:cNvPr id="1026" name="Picture 2" descr="Free A Person Working on His Laptop Stock Photo">
            <a:extLst>
              <a:ext uri="{FF2B5EF4-FFF2-40B4-BE49-F238E27FC236}">
                <a16:creationId xmlns:a16="http://schemas.microsoft.com/office/drawing/2014/main" id="{33FAA2E2-1C99-B258-1EA5-A45190A77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947"/>
          <a:stretch/>
        </p:blipFill>
        <p:spPr bwMode="auto">
          <a:xfrm>
            <a:off x="6547903" y="2788166"/>
            <a:ext cx="2065656" cy="1643850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Man Playing Computer Game Stock Photo">
            <a:extLst>
              <a:ext uri="{FF2B5EF4-FFF2-40B4-BE49-F238E27FC236}">
                <a16:creationId xmlns:a16="http://schemas.microsoft.com/office/drawing/2014/main" id="{7572EFF0-11A2-5576-8AC2-55984089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903" y="757881"/>
            <a:ext cx="2174254" cy="1448053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A9F1B6-F39A-A73F-0340-668D8EFEE536}"/>
              </a:ext>
            </a:extLst>
          </p:cNvPr>
          <p:cNvSpPr txBox="1"/>
          <p:nvPr/>
        </p:nvSpPr>
        <p:spPr>
          <a:xfrm>
            <a:off x="467985" y="1313205"/>
            <a:ext cx="3157811" cy="1668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b="1">
                <a:solidFill>
                  <a:schemeClr val="tx1"/>
                </a:solidFill>
              </a:rPr>
              <a:t>WHAT</a:t>
            </a:r>
          </a:p>
          <a:p>
            <a:pPr marL="285750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Threats and Harassment</a:t>
            </a:r>
          </a:p>
          <a:p>
            <a:pPr marL="285750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Cyberbullying</a:t>
            </a:r>
          </a:p>
          <a:p>
            <a:pPr marL="285750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Abusing and toxic comments</a:t>
            </a:r>
          </a:p>
          <a:p>
            <a:pPr>
              <a:lnSpc>
                <a:spcPct val="15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530E0-5DE7-26CB-C2CC-2DB58D40C83F}"/>
              </a:ext>
            </a:extLst>
          </p:cNvPr>
          <p:cNvSpPr txBox="1"/>
          <p:nvPr/>
        </p:nvSpPr>
        <p:spPr>
          <a:xfrm>
            <a:off x="3660229" y="1270545"/>
            <a:ext cx="2887674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>
                <a:solidFill>
                  <a:schemeClr val="tx1"/>
                </a:solidFill>
              </a:rPr>
              <a:t>WHY</a:t>
            </a:r>
          </a:p>
          <a:p>
            <a:pPr marL="285750" marR="0" lvl="0" indent="-112713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E485">
                  <a:lumMod val="75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Non-traceable environment </a:t>
            </a:r>
          </a:p>
          <a:p>
            <a:pPr marL="285750" marR="0" lvl="0" indent="-112713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E485">
                  <a:lumMod val="75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>
                <a:solidFill>
                  <a:srgbClr val="FFFFFF"/>
                </a:solidFill>
              </a:rPr>
              <a:t>Absence of live monitoring</a:t>
            </a:r>
          </a:p>
          <a:p>
            <a:pPr marL="285750" marR="0" lvl="0" indent="-112713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E485">
                  <a:lumMod val="75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Not enough evidence/proof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9E8F71-EFE0-EDAF-6835-CB0B4332B036}"/>
              </a:ext>
            </a:extLst>
          </p:cNvPr>
          <p:cNvCxnSpPr>
            <a:cxnSpLocks/>
          </p:cNvCxnSpPr>
          <p:nvPr/>
        </p:nvCxnSpPr>
        <p:spPr>
          <a:xfrm>
            <a:off x="3475867" y="1313205"/>
            <a:ext cx="0" cy="14350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541CFB-4184-5D1E-4099-A1EDFFFD6B17}"/>
              </a:ext>
            </a:extLst>
          </p:cNvPr>
          <p:cNvSpPr txBox="1"/>
          <p:nvPr/>
        </p:nvSpPr>
        <p:spPr>
          <a:xfrm>
            <a:off x="2081323" y="3086968"/>
            <a:ext cx="3157811" cy="1345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2" algn="ctr">
              <a:lnSpc>
                <a:spcPct val="150000"/>
              </a:lnSpc>
            </a:pPr>
            <a:r>
              <a:rPr lang="en-US" b="1">
                <a:solidFill>
                  <a:schemeClr val="tx1"/>
                </a:solidFill>
              </a:rPr>
              <a:t>WHERE</a:t>
            </a:r>
            <a:endParaRPr lang="en-US">
              <a:solidFill>
                <a:schemeClr val="tx1"/>
              </a:solidFill>
            </a:endParaRPr>
          </a:p>
          <a:p>
            <a:pPr marL="857250" lvl="2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Remote work</a:t>
            </a:r>
          </a:p>
          <a:p>
            <a:pPr marL="857250" lvl="1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Gaming comms</a:t>
            </a:r>
          </a:p>
          <a:p>
            <a:pPr marL="857250" lvl="1" indent="-112713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Virtual meeting platforms</a:t>
            </a:r>
          </a:p>
        </p:txBody>
      </p:sp>
      <p:sp>
        <p:nvSpPr>
          <p:cNvPr id="13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E323EE4E-5A6C-EE19-0C84-78B459939C27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rgbClr val="14143C"/>
            </a:gs>
            <a:gs pos="0">
              <a:srgbClr val="142850"/>
            </a:gs>
            <a:gs pos="100000">
              <a:srgbClr val="14143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9B684-9F38-0C82-7A5B-88015FE7DA80}"/>
              </a:ext>
            </a:extLst>
          </p:cNvPr>
          <p:cNvSpPr txBox="1"/>
          <p:nvPr/>
        </p:nvSpPr>
        <p:spPr>
          <a:xfrm>
            <a:off x="717024" y="604372"/>
            <a:ext cx="312373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Testing</a:t>
            </a:r>
            <a:r>
              <a:rPr lang="en-US" sz="2000" b="1">
                <a:solidFill>
                  <a:srgbClr val="FFFFFF"/>
                </a:solidFill>
              </a:rPr>
              <a:t> </a:t>
            </a: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local </a:t>
            </a: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  <a:sym typeface="Bebas Neue"/>
              </a:rPr>
              <a:t>Deployment</a:t>
            </a:r>
          </a:p>
        </p:txBody>
      </p:sp>
      <p:pic>
        <p:nvPicPr>
          <p:cNvPr id="6" name="Picture 5" descr="A screenshot of a video file&#10;&#10;Description automatically generated">
            <a:extLst>
              <a:ext uri="{FF2B5EF4-FFF2-40B4-BE49-F238E27FC236}">
                <a16:creationId xmlns:a16="http://schemas.microsoft.com/office/drawing/2014/main" id="{74BC5B56-7DB0-91D7-81B2-4C4B27101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673" y="934478"/>
            <a:ext cx="4144666" cy="3282265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8EE925-73A0-EF8C-68AF-DD924F774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156" y="1336570"/>
            <a:ext cx="2907700" cy="2097303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B15632-12B9-475A-0627-844921C2D6EA}"/>
              </a:ext>
            </a:extLst>
          </p:cNvPr>
          <p:cNvSpPr txBox="1"/>
          <p:nvPr/>
        </p:nvSpPr>
        <p:spPr>
          <a:xfrm>
            <a:off x="2191119" y="3646528"/>
            <a:ext cx="193964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800">
                <a:solidFill>
                  <a:srgbClr val="FFFFFF"/>
                </a:solidFill>
                <a:latin typeface="Bebas Neue"/>
              </a:rPr>
              <a:t>Train-Accuracy: </a:t>
            </a:r>
            <a:r>
              <a:rPr lang="en-US" sz="1800">
                <a:solidFill>
                  <a:srgbClr val="FF0000"/>
                </a:solidFill>
                <a:latin typeface="Bebas Neue"/>
              </a:rPr>
              <a:t>0.96</a:t>
            </a:r>
            <a:endParaRPr lang="en-US">
              <a:solidFill>
                <a:srgbClr val="FF0000"/>
              </a:solidFill>
            </a:endParaRPr>
          </a:p>
          <a:p>
            <a:pPr algn="r"/>
            <a:r>
              <a:rPr lang="en-US" sz="1800">
                <a:solidFill>
                  <a:srgbClr val="FFFFFF"/>
                </a:solidFill>
                <a:latin typeface="Bebas Neue"/>
              </a:rPr>
              <a:t>Test-accuracy: </a:t>
            </a:r>
            <a:r>
              <a:rPr lang="en-US" sz="1800">
                <a:solidFill>
                  <a:srgbClr val="FF0000"/>
                </a:solidFill>
                <a:latin typeface="Bebas Neue"/>
              </a:rPr>
              <a:t>0.92</a:t>
            </a:r>
          </a:p>
        </p:txBody>
      </p:sp>
      <p:sp>
        <p:nvSpPr>
          <p:cNvPr id="4" name="Google Shape;626;p39">
            <a:hlinkClick r:id="rId6" action="ppaction://hlinksldjump"/>
            <a:extLst>
              <a:ext uri="{FF2B5EF4-FFF2-40B4-BE49-F238E27FC236}">
                <a16:creationId xmlns:a16="http://schemas.microsoft.com/office/drawing/2014/main" id="{C818B42A-73F1-227F-C92B-2CE13DBE4565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7;p39">
            <a:hlinkClick r:id="rId7" action="ppaction://hlinksldjump"/>
            <a:extLst>
              <a:ext uri="{FF2B5EF4-FFF2-40B4-BE49-F238E27FC236}">
                <a16:creationId xmlns:a16="http://schemas.microsoft.com/office/drawing/2014/main" id="{88296097-1397-A47C-FB29-D7B674023139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7B6BE024-6C84-2858-84EE-DF5F82F5DC8F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9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0" name="Google Shape;629;p39">
            <a:extLst>
              <a:ext uri="{FF2B5EF4-FFF2-40B4-BE49-F238E27FC236}">
                <a16:creationId xmlns:a16="http://schemas.microsoft.com/office/drawing/2014/main" id="{2061C3EF-F7AC-1015-920D-A913F26BFAD1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1" name="Google Shape;630;p39">
              <a:extLst>
                <a:ext uri="{FF2B5EF4-FFF2-40B4-BE49-F238E27FC236}">
                  <a16:creationId xmlns:a16="http://schemas.microsoft.com/office/drawing/2014/main" id="{11F08FA1-B800-C497-634F-EC4DF659705F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1;p39">
              <a:extLst>
                <a:ext uri="{FF2B5EF4-FFF2-40B4-BE49-F238E27FC236}">
                  <a16:creationId xmlns:a16="http://schemas.microsoft.com/office/drawing/2014/main" id="{65A570F6-9E70-3E8A-9F47-37AA637C7073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2;p39">
              <a:extLst>
                <a:ext uri="{FF2B5EF4-FFF2-40B4-BE49-F238E27FC236}">
                  <a16:creationId xmlns:a16="http://schemas.microsoft.com/office/drawing/2014/main" id="{10C3E96F-562C-B22F-317C-17F8D4FA6189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3;p39">
              <a:extLst>
                <a:ext uri="{FF2B5EF4-FFF2-40B4-BE49-F238E27FC236}">
                  <a16:creationId xmlns:a16="http://schemas.microsoft.com/office/drawing/2014/main" id="{6C08F558-43C4-BB73-6765-B676F7A67770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4;p39">
              <a:extLst>
                <a:ext uri="{FF2B5EF4-FFF2-40B4-BE49-F238E27FC236}">
                  <a16:creationId xmlns:a16="http://schemas.microsoft.com/office/drawing/2014/main" id="{24CB806D-C8DA-C884-3FAA-7BD0C0281861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5;p39">
              <a:extLst>
                <a:ext uri="{FF2B5EF4-FFF2-40B4-BE49-F238E27FC236}">
                  <a16:creationId xmlns:a16="http://schemas.microsoft.com/office/drawing/2014/main" id="{DFFAE820-006B-E182-AEE2-BD382BEC6805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6;p39">
              <a:extLst>
                <a:ext uri="{FF2B5EF4-FFF2-40B4-BE49-F238E27FC236}">
                  <a16:creationId xmlns:a16="http://schemas.microsoft.com/office/drawing/2014/main" id="{77DC533C-A9A8-9DA0-3B34-4121DE5C33E9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7;p39">
              <a:extLst>
                <a:ext uri="{FF2B5EF4-FFF2-40B4-BE49-F238E27FC236}">
                  <a16:creationId xmlns:a16="http://schemas.microsoft.com/office/drawing/2014/main" id="{F22A9555-469B-87DF-17B7-464BC0185289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8;p39">
              <a:extLst>
                <a:ext uri="{FF2B5EF4-FFF2-40B4-BE49-F238E27FC236}">
                  <a16:creationId xmlns:a16="http://schemas.microsoft.com/office/drawing/2014/main" id="{8C9644AA-18A7-AD2F-AF79-DFD228E6D8C0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639;p39">
            <a:hlinkClick r:id="rId10" action="ppaction://hlinksldjump"/>
            <a:extLst>
              <a:ext uri="{FF2B5EF4-FFF2-40B4-BE49-F238E27FC236}">
                <a16:creationId xmlns:a16="http://schemas.microsoft.com/office/drawing/2014/main" id="{98272B4D-027C-7FCA-7368-EDEBCE8964CB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BC617412-4BC4-CE73-D2FB-2349B341EE1C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7" name="Picture 4" descr="International Students">
            <a:extLst>
              <a:ext uri="{FF2B5EF4-FFF2-40B4-BE49-F238E27FC236}">
                <a16:creationId xmlns:a16="http://schemas.microsoft.com/office/drawing/2014/main" id="{47563EB7-BD32-0A35-B588-9F41DBBA5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48A806C8-83BD-39DD-B799-16FE8B1356AD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B16EDCEF-D830-877B-B7DE-9AE1160D0284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534444CD-83E0-7637-097A-75C16628EBAF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B244F23A-B4A5-9353-3EC7-CC3A1C359C50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6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24598188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 descr="A diagram of a docker network&#10;&#10;Description automatically generated">
            <a:extLst>
              <a:ext uri="{FF2B5EF4-FFF2-40B4-BE49-F238E27FC236}">
                <a16:creationId xmlns:a16="http://schemas.microsoft.com/office/drawing/2014/main" id="{99ABEED1-4F38-CF01-3E06-DE70EFE50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147" y="1080127"/>
            <a:ext cx="5933705" cy="327227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4EC607-E9C7-B742-E9CE-006D0273C31C}"/>
              </a:ext>
            </a:extLst>
          </p:cNvPr>
          <p:cNvSpPr txBox="1"/>
          <p:nvPr/>
        </p:nvSpPr>
        <p:spPr>
          <a:xfrm>
            <a:off x="669925" y="514350"/>
            <a:ext cx="500062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>
                <a:schemeClr val="dk1"/>
              </a:buClr>
              <a:buSzPts val="4200"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latin typeface="Bebas Neue"/>
              </a:rPr>
              <a:t>updated Architecture</a:t>
            </a:r>
          </a:p>
        </p:txBody>
      </p:sp>
      <p:sp>
        <p:nvSpPr>
          <p:cNvPr id="8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65B2E7F2-9544-A795-B6A1-8A601C214817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27159493-342B-D1A8-A731-F85E6A0B1800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E5DE0C77-04C2-E636-AA32-6363F064BBF4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1" name="Google Shape;629;p39">
            <a:extLst>
              <a:ext uri="{FF2B5EF4-FFF2-40B4-BE49-F238E27FC236}">
                <a16:creationId xmlns:a16="http://schemas.microsoft.com/office/drawing/2014/main" id="{66C9F64F-9705-4814-FE38-6F363C61498B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2" name="Google Shape;630;p39">
              <a:extLst>
                <a:ext uri="{FF2B5EF4-FFF2-40B4-BE49-F238E27FC236}">
                  <a16:creationId xmlns:a16="http://schemas.microsoft.com/office/drawing/2014/main" id="{3F05BECD-7E06-BAA1-6251-6389482F482B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39">
              <a:extLst>
                <a:ext uri="{FF2B5EF4-FFF2-40B4-BE49-F238E27FC236}">
                  <a16:creationId xmlns:a16="http://schemas.microsoft.com/office/drawing/2014/main" id="{562B320A-C6C3-CF46-D3F0-660B04823E06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39">
              <a:extLst>
                <a:ext uri="{FF2B5EF4-FFF2-40B4-BE49-F238E27FC236}">
                  <a16:creationId xmlns:a16="http://schemas.microsoft.com/office/drawing/2014/main" id="{2037A6EA-FAC4-724A-C533-65244E406DBF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39">
              <a:extLst>
                <a:ext uri="{FF2B5EF4-FFF2-40B4-BE49-F238E27FC236}">
                  <a16:creationId xmlns:a16="http://schemas.microsoft.com/office/drawing/2014/main" id="{652A37F6-90B8-D1F9-5CF3-5CBB295481BB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4;p39">
              <a:extLst>
                <a:ext uri="{FF2B5EF4-FFF2-40B4-BE49-F238E27FC236}">
                  <a16:creationId xmlns:a16="http://schemas.microsoft.com/office/drawing/2014/main" id="{EC481AF9-0700-D6D9-88D4-7A3D9B08DAB6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5;p39">
              <a:extLst>
                <a:ext uri="{FF2B5EF4-FFF2-40B4-BE49-F238E27FC236}">
                  <a16:creationId xmlns:a16="http://schemas.microsoft.com/office/drawing/2014/main" id="{BCA5FFD7-DFAE-1B50-B9CF-448CAFC6D46E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6;p39">
              <a:extLst>
                <a:ext uri="{FF2B5EF4-FFF2-40B4-BE49-F238E27FC236}">
                  <a16:creationId xmlns:a16="http://schemas.microsoft.com/office/drawing/2014/main" id="{793E2EFB-00D8-5E2C-F74B-4B39E8EC8136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7;p39">
              <a:extLst>
                <a:ext uri="{FF2B5EF4-FFF2-40B4-BE49-F238E27FC236}">
                  <a16:creationId xmlns:a16="http://schemas.microsoft.com/office/drawing/2014/main" id="{8E25DC70-AD68-6BA9-8650-B77A40529A87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8;p39">
              <a:extLst>
                <a:ext uri="{FF2B5EF4-FFF2-40B4-BE49-F238E27FC236}">
                  <a16:creationId xmlns:a16="http://schemas.microsoft.com/office/drawing/2014/main" id="{6E91C603-25A8-6CDC-0C98-EEA0598F10DF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E5353BAE-10AC-8B07-17B3-E82EC7AAC54A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ED2E29FA-2535-3B03-B916-12D205877893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8" name="Picture 4" descr="International Students">
            <a:extLst>
              <a:ext uri="{FF2B5EF4-FFF2-40B4-BE49-F238E27FC236}">
                <a16:creationId xmlns:a16="http://schemas.microsoft.com/office/drawing/2014/main" id="{E4CF77EB-AE9F-EF70-B68F-B09D56CCF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1C5616C7-9992-7AE1-8C60-6A3237972521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4863DC90-4C19-1CB2-5FC6-323E9FC3CE69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919F36B6-CCF3-41A0-CD7C-2AFD6293C152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7AEB41D4-C83B-0FD7-BD90-23D0415A9E6D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000533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3DEBB934-F0C2-1F81-D3F0-1872C7FE5E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15" y="526272"/>
            <a:ext cx="21421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challenges</a:t>
            </a:r>
          </a:p>
        </p:txBody>
      </p:sp>
      <p:pic>
        <p:nvPicPr>
          <p:cNvPr id="4" name="Picture 3" descr="A box and checklist with check marks&#10;&#10;Description automatically generated">
            <a:extLst>
              <a:ext uri="{FF2B5EF4-FFF2-40B4-BE49-F238E27FC236}">
                <a16:creationId xmlns:a16="http://schemas.microsoft.com/office/drawing/2014/main" id="{7C946A60-3E56-1F79-44DD-EF752A459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249" y="1058199"/>
            <a:ext cx="902948" cy="902948"/>
          </a:xfrm>
          <a:prstGeom prst="rect">
            <a:avLst/>
          </a:prstGeom>
        </p:spPr>
      </p:pic>
      <p:sp>
        <p:nvSpPr>
          <p:cNvPr id="5" name="Google Shape;1083;p47">
            <a:extLst>
              <a:ext uri="{FF2B5EF4-FFF2-40B4-BE49-F238E27FC236}">
                <a16:creationId xmlns:a16="http://schemas.microsoft.com/office/drawing/2014/main" id="{201E87F8-05BC-935E-9C22-017E4B9AB1A9}"/>
              </a:ext>
            </a:extLst>
          </p:cNvPr>
          <p:cNvSpPr txBox="1">
            <a:spLocks/>
          </p:cNvSpPr>
          <p:nvPr/>
        </p:nvSpPr>
        <p:spPr>
          <a:xfrm>
            <a:off x="946249" y="1193537"/>
            <a:ext cx="3231356" cy="71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Data quality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F2B8B6-B121-65EF-95AC-931C7033B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431" y="2572233"/>
            <a:ext cx="3603785" cy="132446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083;p47">
            <a:extLst>
              <a:ext uri="{FF2B5EF4-FFF2-40B4-BE49-F238E27FC236}">
                <a16:creationId xmlns:a16="http://schemas.microsoft.com/office/drawing/2014/main" id="{4234CDDD-F15F-6EEB-9DB7-24C8DCC584BE}"/>
              </a:ext>
            </a:extLst>
          </p:cNvPr>
          <p:cNvSpPr txBox="1">
            <a:spLocks/>
          </p:cNvSpPr>
          <p:nvPr/>
        </p:nvSpPr>
        <p:spPr>
          <a:xfrm>
            <a:off x="925639" y="3976484"/>
            <a:ext cx="3966341" cy="45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Computational power</a:t>
            </a:r>
          </a:p>
        </p:txBody>
      </p:sp>
      <p:pic>
        <p:nvPicPr>
          <p:cNvPr id="3078" name="Picture 6" descr="Smart">
            <a:extLst>
              <a:ext uri="{FF2B5EF4-FFF2-40B4-BE49-F238E27FC236}">
                <a16:creationId xmlns:a16="http://schemas.microsoft.com/office/drawing/2014/main" id="{F93C6C0B-05A9-A76B-EBAA-930AEDABB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369" y="906748"/>
            <a:ext cx="991409" cy="9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083;p47">
            <a:extLst>
              <a:ext uri="{FF2B5EF4-FFF2-40B4-BE49-F238E27FC236}">
                <a16:creationId xmlns:a16="http://schemas.microsoft.com/office/drawing/2014/main" id="{BBF4ED82-0720-099F-ED43-9BC5DADEF51F}"/>
              </a:ext>
            </a:extLst>
          </p:cNvPr>
          <p:cNvSpPr txBox="1">
            <a:spLocks/>
          </p:cNvSpPr>
          <p:nvPr/>
        </p:nvSpPr>
        <p:spPr>
          <a:xfrm>
            <a:off x="5563136" y="1190856"/>
            <a:ext cx="3190433" cy="423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Domain knowledge</a:t>
            </a:r>
          </a:p>
        </p:txBody>
      </p:sp>
      <p:pic>
        <p:nvPicPr>
          <p:cNvPr id="3080" name="Picture 8" descr="Version control ">
            <a:extLst>
              <a:ext uri="{FF2B5EF4-FFF2-40B4-BE49-F238E27FC236}">
                <a16:creationId xmlns:a16="http://schemas.microsoft.com/office/drawing/2014/main" id="{E9E15EAE-7858-8847-1A44-0770D9B6C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491" y="2758950"/>
            <a:ext cx="1140341" cy="11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1083;p47">
            <a:extLst>
              <a:ext uri="{FF2B5EF4-FFF2-40B4-BE49-F238E27FC236}">
                <a16:creationId xmlns:a16="http://schemas.microsoft.com/office/drawing/2014/main" id="{7923CFCC-B623-7E96-374A-8B037C50EE32}"/>
              </a:ext>
            </a:extLst>
          </p:cNvPr>
          <p:cNvSpPr txBox="1">
            <a:spLocks/>
          </p:cNvSpPr>
          <p:nvPr/>
        </p:nvSpPr>
        <p:spPr>
          <a:xfrm>
            <a:off x="5782702" y="3053230"/>
            <a:ext cx="3190433" cy="423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File/</a:t>
            </a:r>
            <a:r>
              <a:rPr lang="en-US" sz="2000" err="1">
                <a:solidFill>
                  <a:srgbClr val="92D050"/>
                </a:solidFill>
              </a:rPr>
              <a:t>os</a:t>
            </a:r>
            <a:r>
              <a:rPr lang="en-US" sz="2000">
                <a:solidFill>
                  <a:srgbClr val="92D050"/>
                </a:solidFill>
              </a:rPr>
              <a:t> compatibility</a:t>
            </a:r>
          </a:p>
        </p:txBody>
      </p:sp>
      <p:sp>
        <p:nvSpPr>
          <p:cNvPr id="3" name="Google Shape;626;p39">
            <a:hlinkClick r:id="rId7" action="ppaction://hlinksldjump"/>
            <a:extLst>
              <a:ext uri="{FF2B5EF4-FFF2-40B4-BE49-F238E27FC236}">
                <a16:creationId xmlns:a16="http://schemas.microsoft.com/office/drawing/2014/main" id="{487D4FB9-39E4-704F-B392-1C1EB65BDA7D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7;p39">
            <a:hlinkClick r:id="rId8" action="ppaction://hlinksldjump"/>
            <a:extLst>
              <a:ext uri="{FF2B5EF4-FFF2-40B4-BE49-F238E27FC236}">
                <a16:creationId xmlns:a16="http://schemas.microsoft.com/office/drawing/2014/main" id="{857B8263-554E-E4B9-24BA-7F6C9736D1A3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DC50ACAD-6F4A-1E5B-E5BD-7D7DAE160BE3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0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" name="Google Shape;629;p39">
            <a:extLst>
              <a:ext uri="{FF2B5EF4-FFF2-40B4-BE49-F238E27FC236}">
                <a16:creationId xmlns:a16="http://schemas.microsoft.com/office/drawing/2014/main" id="{C64649B6-A595-3820-14D0-F3DB6E3B70DC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0" name="Google Shape;630;p39">
              <a:extLst>
                <a:ext uri="{FF2B5EF4-FFF2-40B4-BE49-F238E27FC236}">
                  <a16:creationId xmlns:a16="http://schemas.microsoft.com/office/drawing/2014/main" id="{5FD7832B-DB84-1F36-8D6A-C12A96E31AFC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39">
              <a:extLst>
                <a:ext uri="{FF2B5EF4-FFF2-40B4-BE49-F238E27FC236}">
                  <a16:creationId xmlns:a16="http://schemas.microsoft.com/office/drawing/2014/main" id="{833C2618-B937-EA31-BCF4-85F5DC3A102E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39">
              <a:extLst>
                <a:ext uri="{FF2B5EF4-FFF2-40B4-BE49-F238E27FC236}">
                  <a16:creationId xmlns:a16="http://schemas.microsoft.com/office/drawing/2014/main" id="{59227C9F-7D9C-AF3C-4BA5-ACE218CDCB69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39">
              <a:extLst>
                <a:ext uri="{FF2B5EF4-FFF2-40B4-BE49-F238E27FC236}">
                  <a16:creationId xmlns:a16="http://schemas.microsoft.com/office/drawing/2014/main" id="{C9F1EAC0-58D0-E183-D970-F1B0914AA658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4;p39">
              <a:extLst>
                <a:ext uri="{FF2B5EF4-FFF2-40B4-BE49-F238E27FC236}">
                  <a16:creationId xmlns:a16="http://schemas.microsoft.com/office/drawing/2014/main" id="{B5822726-5472-9478-4A30-2C7665748848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5;p39">
              <a:extLst>
                <a:ext uri="{FF2B5EF4-FFF2-40B4-BE49-F238E27FC236}">
                  <a16:creationId xmlns:a16="http://schemas.microsoft.com/office/drawing/2014/main" id="{1E288C22-9224-3C11-426C-1ED7AD812268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6;p39">
              <a:extLst>
                <a:ext uri="{FF2B5EF4-FFF2-40B4-BE49-F238E27FC236}">
                  <a16:creationId xmlns:a16="http://schemas.microsoft.com/office/drawing/2014/main" id="{CF35D3FC-A538-C411-3C93-51E63E5CD828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7;p39">
              <a:extLst>
                <a:ext uri="{FF2B5EF4-FFF2-40B4-BE49-F238E27FC236}">
                  <a16:creationId xmlns:a16="http://schemas.microsoft.com/office/drawing/2014/main" id="{B8E7A856-D042-35CE-2BF4-6FFB391582A0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8;p39">
              <a:extLst>
                <a:ext uri="{FF2B5EF4-FFF2-40B4-BE49-F238E27FC236}">
                  <a16:creationId xmlns:a16="http://schemas.microsoft.com/office/drawing/2014/main" id="{83BD04AC-C729-6489-65AC-4569A63EC195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639;p39">
            <a:hlinkClick r:id="rId11" action="ppaction://hlinksldjump"/>
            <a:extLst>
              <a:ext uri="{FF2B5EF4-FFF2-40B4-BE49-F238E27FC236}">
                <a16:creationId xmlns:a16="http://schemas.microsoft.com/office/drawing/2014/main" id="{3D8E2A6C-917C-983B-EBD0-0B3749C2DD87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27E259B6-E604-1332-4034-13F9D8342E2F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8" name="Picture 4" descr="International Students">
            <a:extLst>
              <a:ext uri="{FF2B5EF4-FFF2-40B4-BE49-F238E27FC236}">
                <a16:creationId xmlns:a16="http://schemas.microsoft.com/office/drawing/2014/main" id="{378314CD-A07D-7C94-C40A-7BA4F2BEB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009220AF-D769-B930-AEC1-0F8DAD5764FB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8238FCC0-A9E1-3619-FA93-3000DF1BC5A7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6" action="ppaction://hlinksldjump"/>
            <a:extLst>
              <a:ext uri="{FF2B5EF4-FFF2-40B4-BE49-F238E27FC236}">
                <a16:creationId xmlns:a16="http://schemas.microsoft.com/office/drawing/2014/main" id="{9E36BE8A-62FA-148F-1070-D193CCE21FD0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099D25B0-46A6-06FF-A471-2605AD9174CA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7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8780073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8BCF573-AFB2-AC6B-74C6-6C4BF2427939}"/>
              </a:ext>
            </a:extLst>
          </p:cNvPr>
          <p:cNvGrpSpPr/>
          <p:nvPr/>
        </p:nvGrpSpPr>
        <p:grpSpPr>
          <a:xfrm>
            <a:off x="1680509" y="1138584"/>
            <a:ext cx="6364813" cy="2228152"/>
            <a:chOff x="2355567" y="765201"/>
            <a:chExt cx="5371813" cy="1812970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05E1B6FC-36E9-4AAF-EDDB-3410E477CB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5567" y="765333"/>
              <a:ext cx="2801773" cy="1811861"/>
            </a:xfrm>
            <a:prstGeom prst="rect">
              <a:avLst/>
            </a:prstGeom>
            <a:noFill/>
            <a:ln w="19050">
              <a:solidFill>
                <a:schemeClr val="accent1">
                  <a:lumMod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>
              <a:extLst>
                <a:ext uri="{FF2B5EF4-FFF2-40B4-BE49-F238E27FC236}">
                  <a16:creationId xmlns:a16="http://schemas.microsoft.com/office/drawing/2014/main" id="{8506B5BD-0B42-BDFB-FC55-6655F0045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7060" y="765201"/>
              <a:ext cx="2510320" cy="1812970"/>
            </a:xfrm>
            <a:prstGeom prst="rect">
              <a:avLst/>
            </a:prstGeom>
            <a:noFill/>
            <a:ln w="19050">
              <a:solidFill>
                <a:schemeClr val="accent1">
                  <a:lumMod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Google Shape;1083;p47">
            <a:extLst>
              <a:ext uri="{FF2B5EF4-FFF2-40B4-BE49-F238E27FC236}">
                <a16:creationId xmlns:a16="http://schemas.microsoft.com/office/drawing/2014/main" id="{ABFCA281-14F9-967F-CB8C-06D2089E296B}"/>
              </a:ext>
            </a:extLst>
          </p:cNvPr>
          <p:cNvSpPr txBox="1">
            <a:spLocks/>
          </p:cNvSpPr>
          <p:nvPr/>
        </p:nvSpPr>
        <p:spPr>
          <a:xfrm>
            <a:off x="5558016" y="667895"/>
            <a:ext cx="3482336" cy="540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Model instability</a:t>
            </a:r>
          </a:p>
        </p:txBody>
      </p:sp>
      <p:pic>
        <p:nvPicPr>
          <p:cNvPr id="4102" name="Picture 6" descr="Time ">
            <a:extLst>
              <a:ext uri="{FF2B5EF4-FFF2-40B4-BE49-F238E27FC236}">
                <a16:creationId xmlns:a16="http://schemas.microsoft.com/office/drawing/2014/main" id="{50AC6E9A-2033-3491-79B1-7F1CEFE0B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335" y="3466059"/>
            <a:ext cx="723121" cy="72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083;p47">
            <a:extLst>
              <a:ext uri="{FF2B5EF4-FFF2-40B4-BE49-F238E27FC236}">
                <a16:creationId xmlns:a16="http://schemas.microsoft.com/office/drawing/2014/main" id="{6099A15C-3E9D-BB84-C290-E2BC9C5DD6C9}"/>
              </a:ext>
            </a:extLst>
          </p:cNvPr>
          <p:cNvSpPr txBox="1">
            <a:spLocks/>
          </p:cNvSpPr>
          <p:nvPr/>
        </p:nvSpPr>
        <p:spPr>
          <a:xfrm>
            <a:off x="1761651" y="3575443"/>
            <a:ext cx="3482336" cy="509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high Training duration</a:t>
            </a:r>
          </a:p>
        </p:txBody>
      </p:sp>
      <p:pic>
        <p:nvPicPr>
          <p:cNvPr id="4104" name="Picture 8" descr="Cloud computing ">
            <a:extLst>
              <a:ext uri="{FF2B5EF4-FFF2-40B4-BE49-F238E27FC236}">
                <a16:creationId xmlns:a16="http://schemas.microsoft.com/office/drawing/2014/main" id="{C1F48D80-2BDB-3DC0-E191-0720EC9E2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964" y="3525437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083;p47">
            <a:extLst>
              <a:ext uri="{FF2B5EF4-FFF2-40B4-BE49-F238E27FC236}">
                <a16:creationId xmlns:a16="http://schemas.microsoft.com/office/drawing/2014/main" id="{B1556AD4-101F-05B8-07C9-CA7E8F007FE7}"/>
              </a:ext>
            </a:extLst>
          </p:cNvPr>
          <p:cNvSpPr txBox="1">
            <a:spLocks/>
          </p:cNvSpPr>
          <p:nvPr/>
        </p:nvSpPr>
        <p:spPr>
          <a:xfrm>
            <a:off x="5167971" y="3575740"/>
            <a:ext cx="3482336" cy="509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solidFill>
                  <a:srgbClr val="92D050"/>
                </a:solidFill>
              </a:rPr>
              <a:t>Inconsistent audio format</a:t>
            </a:r>
          </a:p>
        </p:txBody>
      </p:sp>
      <p:sp>
        <p:nvSpPr>
          <p:cNvPr id="6" name="Google Shape;626;p39">
            <a:hlinkClick r:id="rId7" action="ppaction://hlinksldjump"/>
            <a:extLst>
              <a:ext uri="{FF2B5EF4-FFF2-40B4-BE49-F238E27FC236}">
                <a16:creationId xmlns:a16="http://schemas.microsoft.com/office/drawing/2014/main" id="{946CD2D1-0D89-D702-3854-32D11049520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7;p39">
            <a:hlinkClick r:id="rId8" action="ppaction://hlinksldjump"/>
            <a:extLst>
              <a:ext uri="{FF2B5EF4-FFF2-40B4-BE49-F238E27FC236}">
                <a16:creationId xmlns:a16="http://schemas.microsoft.com/office/drawing/2014/main" id="{0BBAF4CB-7351-2AAE-98E1-80BBFE4C5473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FA3C7D3E-4B91-91B9-74FA-493C752F9631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0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" name="Google Shape;629;p39">
            <a:extLst>
              <a:ext uri="{FF2B5EF4-FFF2-40B4-BE49-F238E27FC236}">
                <a16:creationId xmlns:a16="http://schemas.microsoft.com/office/drawing/2014/main" id="{0B4453FC-94AD-A51A-EF2D-7E0671B9CACA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0" name="Google Shape;630;p39">
              <a:extLst>
                <a:ext uri="{FF2B5EF4-FFF2-40B4-BE49-F238E27FC236}">
                  <a16:creationId xmlns:a16="http://schemas.microsoft.com/office/drawing/2014/main" id="{A0C414C5-512D-D7F5-2D4B-6CCCAD4358E8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1;p39">
              <a:extLst>
                <a:ext uri="{FF2B5EF4-FFF2-40B4-BE49-F238E27FC236}">
                  <a16:creationId xmlns:a16="http://schemas.microsoft.com/office/drawing/2014/main" id="{900ABDA6-16FB-401F-0E96-4F6B6E01C3F9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2;p39">
              <a:extLst>
                <a:ext uri="{FF2B5EF4-FFF2-40B4-BE49-F238E27FC236}">
                  <a16:creationId xmlns:a16="http://schemas.microsoft.com/office/drawing/2014/main" id="{3F9E8689-C02E-7F37-3088-A1349612513A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3;p39">
              <a:extLst>
                <a:ext uri="{FF2B5EF4-FFF2-40B4-BE49-F238E27FC236}">
                  <a16:creationId xmlns:a16="http://schemas.microsoft.com/office/drawing/2014/main" id="{283DE22C-6364-B1C0-F80B-470DFCE1292E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4;p39">
              <a:extLst>
                <a:ext uri="{FF2B5EF4-FFF2-40B4-BE49-F238E27FC236}">
                  <a16:creationId xmlns:a16="http://schemas.microsoft.com/office/drawing/2014/main" id="{1976F177-F685-B367-557C-CCAC742BD5BD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5;p39">
              <a:extLst>
                <a:ext uri="{FF2B5EF4-FFF2-40B4-BE49-F238E27FC236}">
                  <a16:creationId xmlns:a16="http://schemas.microsoft.com/office/drawing/2014/main" id="{055C43D4-8758-D556-659C-F7491A00A82E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6;p39">
              <a:extLst>
                <a:ext uri="{FF2B5EF4-FFF2-40B4-BE49-F238E27FC236}">
                  <a16:creationId xmlns:a16="http://schemas.microsoft.com/office/drawing/2014/main" id="{45519BEA-C077-E6AF-B2A6-7B65CFFCBA42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7;p39">
              <a:extLst>
                <a:ext uri="{FF2B5EF4-FFF2-40B4-BE49-F238E27FC236}">
                  <a16:creationId xmlns:a16="http://schemas.microsoft.com/office/drawing/2014/main" id="{D9AB1FE7-7B47-FAE6-9853-E64C713321B4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8;p39">
              <a:extLst>
                <a:ext uri="{FF2B5EF4-FFF2-40B4-BE49-F238E27FC236}">
                  <a16:creationId xmlns:a16="http://schemas.microsoft.com/office/drawing/2014/main" id="{2999E75F-E9DE-0578-6CAA-E51B3985A716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639;p39">
            <a:hlinkClick r:id="rId11" action="ppaction://hlinksldjump"/>
            <a:extLst>
              <a:ext uri="{FF2B5EF4-FFF2-40B4-BE49-F238E27FC236}">
                <a16:creationId xmlns:a16="http://schemas.microsoft.com/office/drawing/2014/main" id="{23321F28-2314-F9F8-6B8F-7AA443A00A2F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96DECD39-6254-0AE8-6515-A31A9F3495AA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6" name="Picture 4" descr="International Students">
            <a:extLst>
              <a:ext uri="{FF2B5EF4-FFF2-40B4-BE49-F238E27FC236}">
                <a16:creationId xmlns:a16="http://schemas.microsoft.com/office/drawing/2014/main" id="{DE259DB4-C0D0-D0E1-A57D-E95A8BC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49CBAE19-523C-C9FA-BAAE-4DC6EC562724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A1EA4FF0-F173-11C1-9FF0-B4C56C091B95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6" action="ppaction://hlinksldjump"/>
            <a:extLst>
              <a:ext uri="{FF2B5EF4-FFF2-40B4-BE49-F238E27FC236}">
                <a16:creationId xmlns:a16="http://schemas.microsoft.com/office/drawing/2014/main" id="{D5F8BDF8-2F6A-28CC-AD89-9FCDB148CBD1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864C9DB9-9A8E-9350-9822-DB405262EC70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7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459542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29AE1F3A-BCBD-9771-4ECC-EE6292972A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15" y="526272"/>
            <a:ext cx="21421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  <a:sym typeface="Arial"/>
              </a:rPr>
              <a:t>Learning</a:t>
            </a:r>
            <a:r>
              <a:rPr lang="en-US" sz="2000"/>
              <a:t> </a:t>
            </a: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</a:rPr>
              <a:t>outcome</a:t>
            </a:r>
          </a:p>
        </p:txBody>
      </p:sp>
      <p:sp>
        <p:nvSpPr>
          <p:cNvPr id="3" name="Google Shape;1255;p50">
            <a:extLst>
              <a:ext uri="{FF2B5EF4-FFF2-40B4-BE49-F238E27FC236}">
                <a16:creationId xmlns:a16="http://schemas.microsoft.com/office/drawing/2014/main" id="{41F387A3-1711-3DA9-135A-8B69916BB35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3453" y="932885"/>
            <a:ext cx="5302548" cy="3223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>
                <a:solidFill>
                  <a:srgbClr val="FF0000"/>
                </a:solidFill>
              </a:rPr>
              <a:t>Unit test </a:t>
            </a:r>
            <a:r>
              <a:rPr lang="en-US"/>
              <a:t>and user experience testing </a:t>
            </a:r>
          </a:p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Following standard coding practices </a:t>
            </a:r>
          </a:p>
          <a:p>
            <a:pPr lvl="1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 sz="1600"/>
              <a:t>Reviewing edge case tests</a:t>
            </a:r>
          </a:p>
          <a:p>
            <a:pPr lvl="1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 sz="1600"/>
              <a:t>Reproducible code functions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mo"/>
              <a:buChar char="●"/>
            </a:pPr>
            <a:r>
              <a:rPr lang="en-US"/>
              <a:t>Handling audio data and nitty-gritty of  processing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mo"/>
              <a:buChar char="●"/>
            </a:pPr>
            <a:r>
              <a:rPr lang="en">
                <a:solidFill>
                  <a:srgbClr val="FF0000"/>
                </a:solidFill>
              </a:rPr>
              <a:t>File format conversation </a:t>
            </a:r>
            <a:r>
              <a:rPr lang="en"/>
              <a:t>(near real world)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mo"/>
              <a:buChar char="●"/>
            </a:pPr>
            <a:r>
              <a:rPr lang="en"/>
              <a:t>Machine learning operations </a:t>
            </a:r>
          </a:p>
          <a:p>
            <a:pPr lvl="1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>
                <a:solidFill>
                  <a:srgbClr val="FF0000"/>
                </a:solidFill>
              </a:rPr>
              <a:t>Track model parameters</a:t>
            </a:r>
          </a:p>
          <a:p>
            <a:pPr lvl="1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Metrics and log analysis</a:t>
            </a:r>
          </a:p>
          <a:p>
            <a:pPr lvl="1">
              <a:buFont typeface="Arimo"/>
              <a:buChar char="●"/>
            </a:pPr>
            <a:endParaRPr/>
          </a:p>
        </p:txBody>
      </p:sp>
      <p:pic>
        <p:nvPicPr>
          <p:cNvPr id="5122" name="Picture 2" descr="Free Person Writing On Notebook Stock Photo">
            <a:extLst>
              <a:ext uri="{FF2B5EF4-FFF2-40B4-BE49-F238E27FC236}">
                <a16:creationId xmlns:a16="http://schemas.microsoft.com/office/drawing/2014/main" id="{8C871F4D-0E7A-4FF6-53E1-36EB2E454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91" y="1203281"/>
            <a:ext cx="2381250" cy="2736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D9F65533-17A1-8B5A-F358-86E622271C6C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DDF43779-274E-46F2-A786-BC8573B0F384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B5B67C61-82E2-0D61-60C4-FF7C5D7ACD03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" name="Google Shape;629;p39">
            <a:extLst>
              <a:ext uri="{FF2B5EF4-FFF2-40B4-BE49-F238E27FC236}">
                <a16:creationId xmlns:a16="http://schemas.microsoft.com/office/drawing/2014/main" id="{23E94B42-95BF-E145-7761-670259B7B621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8" name="Google Shape;630;p39">
              <a:extLst>
                <a:ext uri="{FF2B5EF4-FFF2-40B4-BE49-F238E27FC236}">
                  <a16:creationId xmlns:a16="http://schemas.microsoft.com/office/drawing/2014/main" id="{7FB4BFF9-9356-69DE-2698-FDF5A461D053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31;p39">
              <a:extLst>
                <a:ext uri="{FF2B5EF4-FFF2-40B4-BE49-F238E27FC236}">
                  <a16:creationId xmlns:a16="http://schemas.microsoft.com/office/drawing/2014/main" id="{E88711E5-1470-8664-84CF-06ED9C3608BD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2;p39">
              <a:extLst>
                <a:ext uri="{FF2B5EF4-FFF2-40B4-BE49-F238E27FC236}">
                  <a16:creationId xmlns:a16="http://schemas.microsoft.com/office/drawing/2014/main" id="{F2D1C5E3-DF35-F0DC-AB81-20F6B9C7505E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3;p39">
              <a:extLst>
                <a:ext uri="{FF2B5EF4-FFF2-40B4-BE49-F238E27FC236}">
                  <a16:creationId xmlns:a16="http://schemas.microsoft.com/office/drawing/2014/main" id="{9A7AF242-9CFE-D3D3-DE5E-F47D712B96B1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4;p39">
              <a:extLst>
                <a:ext uri="{FF2B5EF4-FFF2-40B4-BE49-F238E27FC236}">
                  <a16:creationId xmlns:a16="http://schemas.microsoft.com/office/drawing/2014/main" id="{7AD8D593-EEF4-16A6-AF3C-35CE2D46DF2F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5;p39">
              <a:extLst>
                <a:ext uri="{FF2B5EF4-FFF2-40B4-BE49-F238E27FC236}">
                  <a16:creationId xmlns:a16="http://schemas.microsoft.com/office/drawing/2014/main" id="{78B902BF-D106-3F31-FFA5-661069298484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6;p39">
              <a:extLst>
                <a:ext uri="{FF2B5EF4-FFF2-40B4-BE49-F238E27FC236}">
                  <a16:creationId xmlns:a16="http://schemas.microsoft.com/office/drawing/2014/main" id="{8EFD0D81-1847-3701-C7A4-A612AC98D4FE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7;p39">
              <a:extLst>
                <a:ext uri="{FF2B5EF4-FFF2-40B4-BE49-F238E27FC236}">
                  <a16:creationId xmlns:a16="http://schemas.microsoft.com/office/drawing/2014/main" id="{548B7D08-CA9B-14CC-6CCF-EBA9BBC9A692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8;p39">
              <a:extLst>
                <a:ext uri="{FF2B5EF4-FFF2-40B4-BE49-F238E27FC236}">
                  <a16:creationId xmlns:a16="http://schemas.microsoft.com/office/drawing/2014/main" id="{85980072-D623-AF39-B50F-ED58D62A0ACD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400B2488-F8F1-87ED-83B3-B71CD506D23C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14386FB7-76FA-E6C6-9AE2-D9797B8ECF9B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" name="Picture 4" descr="International Students">
            <a:extLst>
              <a:ext uri="{FF2B5EF4-FFF2-40B4-BE49-F238E27FC236}">
                <a16:creationId xmlns:a16="http://schemas.microsoft.com/office/drawing/2014/main" id="{82504D7E-6DD2-3829-A5E9-3E0000718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202AA1E4-831F-6B1F-FE21-B5A70F1989AE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962EC759-6D67-1295-E081-72BD8D6B91D8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62FE73F1-9FCB-A6A7-18BE-815B587E40A4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07904E96-2EEE-F0C8-BBE3-5DA2F9F5C0F1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999454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rgbClr val="14143C"/>
            </a:gs>
            <a:gs pos="0">
              <a:srgbClr val="142850"/>
            </a:gs>
            <a:gs pos="100000">
              <a:srgbClr val="14143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E586E89E-DD5D-7738-E272-CBA37CCA78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5506" y="1342663"/>
            <a:ext cx="150153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</a:rPr>
              <a:t>Features</a:t>
            </a:r>
            <a:r>
              <a:rPr lang="en-US" sz="2000"/>
              <a:t> </a:t>
            </a:r>
          </a:p>
        </p:txBody>
      </p:sp>
      <p:sp>
        <p:nvSpPr>
          <p:cNvPr id="4" name="Google Shape;1255;p50">
            <a:extLst>
              <a:ext uri="{FF2B5EF4-FFF2-40B4-BE49-F238E27FC236}">
                <a16:creationId xmlns:a16="http://schemas.microsoft.com/office/drawing/2014/main" id="{0297B744-C95D-B83C-ED76-C340533CA9E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42744" y="1797327"/>
            <a:ext cx="4010400" cy="19024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Live audio recording </a:t>
            </a:r>
          </a:p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Recorder audio </a:t>
            </a:r>
          </a:p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Artifacts and analysis logs</a:t>
            </a:r>
          </a:p>
          <a:p>
            <a:pPr marL="457200" lvl="0"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Computation estimation</a:t>
            </a:r>
          </a:p>
          <a:p>
            <a:pPr lvl="1">
              <a:buFont typeface="Arimo"/>
              <a:buChar char="●"/>
            </a:pPr>
            <a:endParaRPr/>
          </a:p>
        </p:txBody>
      </p:sp>
      <p:sp>
        <p:nvSpPr>
          <p:cNvPr id="3" name="Google Shape;328;p35">
            <a:extLst>
              <a:ext uri="{FF2B5EF4-FFF2-40B4-BE49-F238E27FC236}">
                <a16:creationId xmlns:a16="http://schemas.microsoft.com/office/drawing/2014/main" id="{112136E0-64C8-6BAC-7DCA-52DCD0C36372}"/>
              </a:ext>
            </a:extLst>
          </p:cNvPr>
          <p:cNvSpPr txBox="1">
            <a:spLocks/>
          </p:cNvSpPr>
          <p:nvPr/>
        </p:nvSpPr>
        <p:spPr>
          <a:xfrm>
            <a:off x="5008837" y="1342662"/>
            <a:ext cx="1076585" cy="406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4200"/>
              <a:buFont typeface="Bebas Neue"/>
              <a:buNone/>
              <a:defRPr sz="2400" u="sng">
                <a:solidFill>
                  <a:schemeClr val="accent1">
                    <a:lumMod val="75000"/>
                  </a:schemeClr>
                </a:solidFill>
                <a:latin typeface="Bebas Neue"/>
                <a:ea typeface="Bebas Neue"/>
                <a:sym typeface="Bebas Neue"/>
              </a:defRPr>
            </a:lvl1pPr>
            <a:lvl2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algn="ctr">
              <a:buClr>
                <a:schemeClr val="dk1"/>
              </a:buClr>
              <a:buSzPts val="4200"/>
              <a:buFont typeface="Bebas Neue"/>
              <a:buNone/>
              <a:defRPr sz="4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benefits</a:t>
            </a:r>
          </a:p>
        </p:txBody>
      </p:sp>
      <p:sp>
        <p:nvSpPr>
          <p:cNvPr id="5" name="Google Shape;1255;p50">
            <a:extLst>
              <a:ext uri="{FF2B5EF4-FFF2-40B4-BE49-F238E27FC236}">
                <a16:creationId xmlns:a16="http://schemas.microsoft.com/office/drawing/2014/main" id="{0305E50D-7808-73ED-3EFE-35556FE6081E}"/>
              </a:ext>
            </a:extLst>
          </p:cNvPr>
          <p:cNvSpPr txBox="1">
            <a:spLocks/>
          </p:cNvSpPr>
          <p:nvPr/>
        </p:nvSpPr>
        <p:spPr>
          <a:xfrm>
            <a:off x="4886906" y="1747913"/>
            <a:ext cx="4084291" cy="246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6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Audio evaluation (customer center)</a:t>
            </a:r>
          </a:p>
          <a:p>
            <a:pPr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Evidence and easy </a:t>
            </a:r>
            <a:r>
              <a:rPr lang="en-US">
                <a:solidFill>
                  <a:srgbClr val="FF0000"/>
                </a:solidFill>
              </a:rPr>
              <a:t>cue analysis</a:t>
            </a:r>
          </a:p>
          <a:p>
            <a:pPr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Automation of tedious listening processes</a:t>
            </a:r>
          </a:p>
          <a:p>
            <a:pPr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Safety and ethical </a:t>
            </a:r>
            <a:r>
              <a:rPr lang="en-US">
                <a:solidFill>
                  <a:srgbClr val="FF0000"/>
                </a:solidFill>
              </a:rPr>
              <a:t>governance</a:t>
            </a:r>
            <a:r>
              <a:rPr lang="en-US"/>
              <a:t> </a:t>
            </a:r>
          </a:p>
          <a:p>
            <a:pPr indent="-317500" algn="l">
              <a:lnSpc>
                <a:spcPct val="150000"/>
              </a:lnSpc>
              <a:buClr>
                <a:schemeClr val="tx2"/>
              </a:buClr>
              <a:buFont typeface="Arimo"/>
              <a:buChar char="●"/>
            </a:pPr>
            <a:r>
              <a:rPr lang="en-US"/>
              <a:t>Moderate virtual platforms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611282-BCC6-D512-799F-F8059C94E95C}"/>
              </a:ext>
            </a:extLst>
          </p:cNvPr>
          <p:cNvCxnSpPr/>
          <p:nvPr/>
        </p:nvCxnSpPr>
        <p:spPr>
          <a:xfrm>
            <a:off x="4783926" y="1280863"/>
            <a:ext cx="0" cy="2936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9A9F9D65-2035-BBA2-BACB-F8E85E72DEDC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ECE15BC4-8D0C-AE54-FADA-DDB46365D77A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7A0B23AE-B6C9-2AAC-4AA6-08E61ACE7ED9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0" name="Google Shape;629;p39">
            <a:extLst>
              <a:ext uri="{FF2B5EF4-FFF2-40B4-BE49-F238E27FC236}">
                <a16:creationId xmlns:a16="http://schemas.microsoft.com/office/drawing/2014/main" id="{AB3C7F1B-2D84-7A21-03B1-21D9786D821F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1" name="Google Shape;630;p39">
              <a:extLst>
                <a:ext uri="{FF2B5EF4-FFF2-40B4-BE49-F238E27FC236}">
                  <a16:creationId xmlns:a16="http://schemas.microsoft.com/office/drawing/2014/main" id="{B752DD6C-0B76-831E-D6FD-2C6FCC4FF99B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1;p39">
              <a:extLst>
                <a:ext uri="{FF2B5EF4-FFF2-40B4-BE49-F238E27FC236}">
                  <a16:creationId xmlns:a16="http://schemas.microsoft.com/office/drawing/2014/main" id="{B998F9C1-1289-C0F2-F37B-59D86F1833B9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2;p39">
              <a:extLst>
                <a:ext uri="{FF2B5EF4-FFF2-40B4-BE49-F238E27FC236}">
                  <a16:creationId xmlns:a16="http://schemas.microsoft.com/office/drawing/2014/main" id="{BCEE5F32-3DC0-2A80-1E09-DBA41B6CB4C5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3;p39">
              <a:extLst>
                <a:ext uri="{FF2B5EF4-FFF2-40B4-BE49-F238E27FC236}">
                  <a16:creationId xmlns:a16="http://schemas.microsoft.com/office/drawing/2014/main" id="{173EB200-F37F-5E39-4156-611BE9158DA1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4;p39">
              <a:extLst>
                <a:ext uri="{FF2B5EF4-FFF2-40B4-BE49-F238E27FC236}">
                  <a16:creationId xmlns:a16="http://schemas.microsoft.com/office/drawing/2014/main" id="{E14D8EC6-119B-8398-1F41-DA6E5D4AB7E1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5;p39">
              <a:extLst>
                <a:ext uri="{FF2B5EF4-FFF2-40B4-BE49-F238E27FC236}">
                  <a16:creationId xmlns:a16="http://schemas.microsoft.com/office/drawing/2014/main" id="{94C95041-B5B9-266F-6A38-1FE1FCFC5C99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6;p39">
              <a:extLst>
                <a:ext uri="{FF2B5EF4-FFF2-40B4-BE49-F238E27FC236}">
                  <a16:creationId xmlns:a16="http://schemas.microsoft.com/office/drawing/2014/main" id="{A060CF4C-F819-69EC-8BF1-C12AFDBC8A86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7;p39">
              <a:extLst>
                <a:ext uri="{FF2B5EF4-FFF2-40B4-BE49-F238E27FC236}">
                  <a16:creationId xmlns:a16="http://schemas.microsoft.com/office/drawing/2014/main" id="{6D0083B9-DC52-CE2E-DFA2-9D81BD3F5480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8;p39">
              <a:extLst>
                <a:ext uri="{FF2B5EF4-FFF2-40B4-BE49-F238E27FC236}">
                  <a16:creationId xmlns:a16="http://schemas.microsoft.com/office/drawing/2014/main" id="{2C46FB0A-7249-99C7-2427-E60F496B5E12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B258626D-B7EF-1BC5-0AB3-A7386E3736C2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E7EE0D02-829D-300A-359E-382E7177E2A7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7" name="Picture 4" descr="International Students">
            <a:extLst>
              <a:ext uri="{FF2B5EF4-FFF2-40B4-BE49-F238E27FC236}">
                <a16:creationId xmlns:a16="http://schemas.microsoft.com/office/drawing/2014/main" id="{B2BE88CD-48FC-6756-F9EC-C2C6E5352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918855C0-AEB7-9D78-759A-7764ED16F35C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83B54593-6A8F-51A2-5F92-A8FF89927776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0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1AB7BFF3-D560-09B7-2493-31F15787DEA7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1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7BCDE546-0CAF-BFEA-C499-84F893659A88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143549720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41253DA6-5A99-89EC-E794-58E741B833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15" y="526272"/>
            <a:ext cx="21421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</a:rPr>
              <a:t>Future</a:t>
            </a:r>
            <a:r>
              <a:rPr lang="en-US" sz="2000"/>
              <a:t> </a:t>
            </a: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</a:rPr>
              <a:t>scope</a:t>
            </a:r>
          </a:p>
        </p:txBody>
      </p:sp>
      <p:sp>
        <p:nvSpPr>
          <p:cNvPr id="6" name="Google Shape;753;p42">
            <a:extLst>
              <a:ext uri="{FF2B5EF4-FFF2-40B4-BE49-F238E27FC236}">
                <a16:creationId xmlns:a16="http://schemas.microsoft.com/office/drawing/2014/main" id="{1532263D-7539-EC7F-A9A2-CCA207C7177A}"/>
              </a:ext>
            </a:extLst>
          </p:cNvPr>
          <p:cNvSpPr txBox="1">
            <a:spLocks/>
          </p:cNvSpPr>
          <p:nvPr/>
        </p:nvSpPr>
        <p:spPr>
          <a:xfrm>
            <a:off x="601015" y="1217309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Live stream</a:t>
            </a:r>
          </a:p>
        </p:txBody>
      </p:sp>
      <p:sp>
        <p:nvSpPr>
          <p:cNvPr id="8" name="Google Shape;755;p42">
            <a:extLst>
              <a:ext uri="{FF2B5EF4-FFF2-40B4-BE49-F238E27FC236}">
                <a16:creationId xmlns:a16="http://schemas.microsoft.com/office/drawing/2014/main" id="{B27391B6-13C8-13DF-3235-F701751375DD}"/>
              </a:ext>
            </a:extLst>
          </p:cNvPr>
          <p:cNvSpPr txBox="1">
            <a:spLocks/>
          </p:cNvSpPr>
          <p:nvPr/>
        </p:nvSpPr>
        <p:spPr>
          <a:xfrm>
            <a:off x="6063853" y="1217309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Severity score</a:t>
            </a:r>
          </a:p>
        </p:txBody>
      </p:sp>
      <p:sp>
        <p:nvSpPr>
          <p:cNvPr id="9" name="Google Shape;756;p42">
            <a:extLst>
              <a:ext uri="{FF2B5EF4-FFF2-40B4-BE49-F238E27FC236}">
                <a16:creationId xmlns:a16="http://schemas.microsoft.com/office/drawing/2014/main" id="{EB1DA6E6-75F5-51B2-F698-A77C6B2390AC}"/>
              </a:ext>
            </a:extLst>
          </p:cNvPr>
          <p:cNvSpPr txBox="1">
            <a:spLocks/>
          </p:cNvSpPr>
          <p:nvPr/>
        </p:nvSpPr>
        <p:spPr>
          <a:xfrm>
            <a:off x="6063865" y="1864121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Return predicted toxic value</a:t>
            </a:r>
          </a:p>
        </p:txBody>
      </p:sp>
      <p:cxnSp>
        <p:nvCxnSpPr>
          <p:cNvPr id="10" name="Google Shape;757;p42">
            <a:extLst>
              <a:ext uri="{FF2B5EF4-FFF2-40B4-BE49-F238E27FC236}">
                <a16:creationId xmlns:a16="http://schemas.microsoft.com/office/drawing/2014/main" id="{A3DCFAF8-D174-0E0C-BB89-973067846426}"/>
              </a:ext>
            </a:extLst>
          </p:cNvPr>
          <p:cNvCxnSpPr/>
          <p:nvPr/>
        </p:nvCxnSpPr>
        <p:spPr>
          <a:xfrm>
            <a:off x="623065" y="1844734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758;p42">
            <a:extLst>
              <a:ext uri="{FF2B5EF4-FFF2-40B4-BE49-F238E27FC236}">
                <a16:creationId xmlns:a16="http://schemas.microsoft.com/office/drawing/2014/main" id="{CC1FED18-FD59-48D0-7C4E-2B5C8C3AF2CA}"/>
              </a:ext>
            </a:extLst>
          </p:cNvPr>
          <p:cNvCxnSpPr/>
          <p:nvPr/>
        </p:nvCxnSpPr>
        <p:spPr>
          <a:xfrm>
            <a:off x="6085903" y="1844734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760;p42">
            <a:extLst>
              <a:ext uri="{FF2B5EF4-FFF2-40B4-BE49-F238E27FC236}">
                <a16:creationId xmlns:a16="http://schemas.microsoft.com/office/drawing/2014/main" id="{5852438F-D83E-E851-6DE0-BC3DA0A85775}"/>
              </a:ext>
            </a:extLst>
          </p:cNvPr>
          <p:cNvSpPr txBox="1">
            <a:spLocks/>
          </p:cNvSpPr>
          <p:nvPr/>
        </p:nvSpPr>
        <p:spPr>
          <a:xfrm>
            <a:off x="6063865" y="2781784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Publication </a:t>
            </a:r>
          </a:p>
        </p:txBody>
      </p:sp>
      <p:sp>
        <p:nvSpPr>
          <p:cNvPr id="13" name="Google Shape;761;p42">
            <a:extLst>
              <a:ext uri="{FF2B5EF4-FFF2-40B4-BE49-F238E27FC236}">
                <a16:creationId xmlns:a16="http://schemas.microsoft.com/office/drawing/2014/main" id="{83A1CDCF-411E-E158-5173-697B8A362BC8}"/>
              </a:ext>
            </a:extLst>
          </p:cNvPr>
          <p:cNvSpPr txBox="1">
            <a:spLocks/>
          </p:cNvSpPr>
          <p:nvPr/>
        </p:nvSpPr>
        <p:spPr>
          <a:xfrm>
            <a:off x="6063865" y="3428597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Document and publish the work</a:t>
            </a:r>
          </a:p>
        </p:txBody>
      </p:sp>
      <p:cxnSp>
        <p:nvCxnSpPr>
          <p:cNvPr id="14" name="Google Shape;762;p42">
            <a:extLst>
              <a:ext uri="{FF2B5EF4-FFF2-40B4-BE49-F238E27FC236}">
                <a16:creationId xmlns:a16="http://schemas.microsoft.com/office/drawing/2014/main" id="{AA618C3F-8666-0E85-1247-6F9D4C5252F6}"/>
              </a:ext>
            </a:extLst>
          </p:cNvPr>
          <p:cNvCxnSpPr/>
          <p:nvPr/>
        </p:nvCxnSpPr>
        <p:spPr>
          <a:xfrm>
            <a:off x="6116215" y="3409209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763;p42">
            <a:extLst>
              <a:ext uri="{FF2B5EF4-FFF2-40B4-BE49-F238E27FC236}">
                <a16:creationId xmlns:a16="http://schemas.microsoft.com/office/drawing/2014/main" id="{6575AE17-82A7-BBAD-4026-7BA226AB2FB8}"/>
              </a:ext>
            </a:extLst>
          </p:cNvPr>
          <p:cNvSpPr txBox="1">
            <a:spLocks/>
          </p:cNvSpPr>
          <p:nvPr/>
        </p:nvSpPr>
        <p:spPr>
          <a:xfrm>
            <a:off x="787115" y="2781784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Comparison and piloting</a:t>
            </a:r>
          </a:p>
        </p:txBody>
      </p:sp>
      <p:sp>
        <p:nvSpPr>
          <p:cNvPr id="17" name="Google Shape;764;p42">
            <a:extLst>
              <a:ext uri="{FF2B5EF4-FFF2-40B4-BE49-F238E27FC236}">
                <a16:creationId xmlns:a16="http://schemas.microsoft.com/office/drawing/2014/main" id="{2150201E-0E1F-3E50-E3D8-F28567335F1F}"/>
              </a:ext>
            </a:extLst>
          </p:cNvPr>
          <p:cNvSpPr txBox="1">
            <a:spLocks/>
          </p:cNvSpPr>
          <p:nvPr/>
        </p:nvSpPr>
        <p:spPr>
          <a:xfrm>
            <a:off x="787115" y="3428597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Running a pilot version and evaluate </a:t>
            </a:r>
          </a:p>
        </p:txBody>
      </p:sp>
      <p:sp>
        <p:nvSpPr>
          <p:cNvPr id="18" name="Google Shape;765;p42">
            <a:extLst>
              <a:ext uri="{FF2B5EF4-FFF2-40B4-BE49-F238E27FC236}">
                <a16:creationId xmlns:a16="http://schemas.microsoft.com/office/drawing/2014/main" id="{42E46D02-781E-D00F-C328-575736BADC18}"/>
              </a:ext>
            </a:extLst>
          </p:cNvPr>
          <p:cNvSpPr txBox="1">
            <a:spLocks/>
          </p:cNvSpPr>
          <p:nvPr/>
        </p:nvSpPr>
        <p:spPr>
          <a:xfrm>
            <a:off x="3324228" y="1217309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Google Shape;766;p42">
            <a:extLst>
              <a:ext uri="{FF2B5EF4-FFF2-40B4-BE49-F238E27FC236}">
                <a16:creationId xmlns:a16="http://schemas.microsoft.com/office/drawing/2014/main" id="{D6B3572D-F936-1B1D-E7D5-56D5938BFEF1}"/>
              </a:ext>
            </a:extLst>
          </p:cNvPr>
          <p:cNvSpPr txBox="1">
            <a:spLocks/>
          </p:cNvSpPr>
          <p:nvPr/>
        </p:nvSpPr>
        <p:spPr>
          <a:xfrm>
            <a:off x="3324228" y="1864122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Sorting toxicity into dedicated 8 types</a:t>
            </a:r>
          </a:p>
        </p:txBody>
      </p:sp>
      <p:cxnSp>
        <p:nvCxnSpPr>
          <p:cNvPr id="20" name="Google Shape;767;p42">
            <a:extLst>
              <a:ext uri="{FF2B5EF4-FFF2-40B4-BE49-F238E27FC236}">
                <a16:creationId xmlns:a16="http://schemas.microsoft.com/office/drawing/2014/main" id="{D283DAD6-37A0-7AEF-DFAA-B96841D4151F}"/>
              </a:ext>
            </a:extLst>
          </p:cNvPr>
          <p:cNvCxnSpPr/>
          <p:nvPr/>
        </p:nvCxnSpPr>
        <p:spPr>
          <a:xfrm>
            <a:off x="809165" y="3409209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768;p42">
            <a:extLst>
              <a:ext uri="{FF2B5EF4-FFF2-40B4-BE49-F238E27FC236}">
                <a16:creationId xmlns:a16="http://schemas.microsoft.com/office/drawing/2014/main" id="{D1C25187-BA26-2FC4-8968-C6965483BEEC}"/>
              </a:ext>
            </a:extLst>
          </p:cNvPr>
          <p:cNvCxnSpPr/>
          <p:nvPr/>
        </p:nvCxnSpPr>
        <p:spPr>
          <a:xfrm>
            <a:off x="3346278" y="1844734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763;p42">
            <a:extLst>
              <a:ext uri="{FF2B5EF4-FFF2-40B4-BE49-F238E27FC236}">
                <a16:creationId xmlns:a16="http://schemas.microsoft.com/office/drawing/2014/main" id="{38B42486-0962-326E-990C-C19869E5761B}"/>
              </a:ext>
            </a:extLst>
          </p:cNvPr>
          <p:cNvSpPr txBox="1">
            <a:spLocks/>
          </p:cNvSpPr>
          <p:nvPr/>
        </p:nvSpPr>
        <p:spPr>
          <a:xfrm>
            <a:off x="3412006" y="271874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Light-weight and deployment</a:t>
            </a:r>
          </a:p>
        </p:txBody>
      </p:sp>
      <p:sp>
        <p:nvSpPr>
          <p:cNvPr id="31" name="Google Shape;764;p42">
            <a:extLst>
              <a:ext uri="{FF2B5EF4-FFF2-40B4-BE49-F238E27FC236}">
                <a16:creationId xmlns:a16="http://schemas.microsoft.com/office/drawing/2014/main" id="{EDCE0C2C-2066-FE39-4D57-ACC86670AC7A}"/>
              </a:ext>
            </a:extLst>
          </p:cNvPr>
          <p:cNvSpPr txBox="1">
            <a:spLocks/>
          </p:cNvSpPr>
          <p:nvPr/>
        </p:nvSpPr>
        <p:spPr>
          <a:xfrm>
            <a:off x="3412006" y="3365553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Smooth and easy processing on user application</a:t>
            </a:r>
          </a:p>
        </p:txBody>
      </p:sp>
      <p:cxnSp>
        <p:nvCxnSpPr>
          <p:cNvPr id="32" name="Google Shape;767;p42">
            <a:extLst>
              <a:ext uri="{FF2B5EF4-FFF2-40B4-BE49-F238E27FC236}">
                <a16:creationId xmlns:a16="http://schemas.microsoft.com/office/drawing/2014/main" id="{DB8857B5-3A5F-B903-BEB6-DD4FF82CA430}"/>
              </a:ext>
            </a:extLst>
          </p:cNvPr>
          <p:cNvCxnSpPr/>
          <p:nvPr/>
        </p:nvCxnSpPr>
        <p:spPr>
          <a:xfrm>
            <a:off x="3434056" y="334616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753;p42">
            <a:extLst>
              <a:ext uri="{FF2B5EF4-FFF2-40B4-BE49-F238E27FC236}">
                <a16:creationId xmlns:a16="http://schemas.microsoft.com/office/drawing/2014/main" id="{0B1100E8-F235-7E9A-DAFF-A9CCB24ECD27}"/>
              </a:ext>
            </a:extLst>
          </p:cNvPr>
          <p:cNvSpPr txBox="1">
            <a:spLocks/>
          </p:cNvSpPr>
          <p:nvPr/>
        </p:nvSpPr>
        <p:spPr>
          <a:xfrm>
            <a:off x="3392713" y="126156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rgbClr val="FF0000"/>
                </a:solidFill>
              </a:rPr>
              <a:t>Classifying toxicity category</a:t>
            </a:r>
          </a:p>
        </p:txBody>
      </p:sp>
      <p:sp>
        <p:nvSpPr>
          <p:cNvPr id="4" name="Google Shape;754;p42">
            <a:extLst>
              <a:ext uri="{FF2B5EF4-FFF2-40B4-BE49-F238E27FC236}">
                <a16:creationId xmlns:a16="http://schemas.microsoft.com/office/drawing/2014/main" id="{E5FD2C2B-DD45-63CE-38A6-0981B8164D17}"/>
              </a:ext>
            </a:extLst>
          </p:cNvPr>
          <p:cNvSpPr txBox="1">
            <a:spLocks/>
          </p:cNvSpPr>
          <p:nvPr/>
        </p:nvSpPr>
        <p:spPr>
          <a:xfrm>
            <a:off x="601015" y="1864122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</a:rPr>
              <a:t>Processing live audio (stream) data</a:t>
            </a:r>
          </a:p>
        </p:txBody>
      </p:sp>
      <p:sp>
        <p:nvSpPr>
          <p:cNvPr id="3" name="Google Shape;626;p39">
            <a:hlinkClick r:id="rId3" action="ppaction://hlinksldjump"/>
            <a:extLst>
              <a:ext uri="{FF2B5EF4-FFF2-40B4-BE49-F238E27FC236}">
                <a16:creationId xmlns:a16="http://schemas.microsoft.com/office/drawing/2014/main" id="{A32CC7A1-CF79-D2AE-4FFF-D59E293BEFD0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" name="Google Shape;627;p39">
            <a:hlinkClick r:id="rId4" action="ppaction://hlinksldjump"/>
            <a:extLst>
              <a:ext uri="{FF2B5EF4-FFF2-40B4-BE49-F238E27FC236}">
                <a16:creationId xmlns:a16="http://schemas.microsoft.com/office/drawing/2014/main" id="{97510A7E-65F2-8873-7FAA-C9AEBEE43DC1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4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" name="Google Shape;628;p39">
            <a:hlinkClick r:id="rId5" action="ppaction://hlinksldjump"/>
            <a:extLst>
              <a:ext uri="{FF2B5EF4-FFF2-40B4-BE49-F238E27FC236}">
                <a16:creationId xmlns:a16="http://schemas.microsoft.com/office/drawing/2014/main" id="{E17FC348-0A07-4518-E8EC-36A748D22C73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6" name="Google Shape;629;p39">
            <a:extLst>
              <a:ext uri="{FF2B5EF4-FFF2-40B4-BE49-F238E27FC236}">
                <a16:creationId xmlns:a16="http://schemas.microsoft.com/office/drawing/2014/main" id="{39F1DBEE-7BEB-78FF-00F8-79C389C0D22B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28" name="Google Shape;630;p39">
              <a:extLst>
                <a:ext uri="{FF2B5EF4-FFF2-40B4-BE49-F238E27FC236}">
                  <a16:creationId xmlns:a16="http://schemas.microsoft.com/office/drawing/2014/main" id="{6DDF8F8E-BBBC-BD93-D4EE-DD265147F7BB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1;p39">
              <a:extLst>
                <a:ext uri="{FF2B5EF4-FFF2-40B4-BE49-F238E27FC236}">
                  <a16:creationId xmlns:a16="http://schemas.microsoft.com/office/drawing/2014/main" id="{5B946947-EA89-6EAF-D354-4B985D84BF79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32;p39">
              <a:extLst>
                <a:ext uri="{FF2B5EF4-FFF2-40B4-BE49-F238E27FC236}">
                  <a16:creationId xmlns:a16="http://schemas.microsoft.com/office/drawing/2014/main" id="{B73A39B5-EF76-DC12-80BD-5DF12E12C7E2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33;p39">
              <a:extLst>
                <a:ext uri="{FF2B5EF4-FFF2-40B4-BE49-F238E27FC236}">
                  <a16:creationId xmlns:a16="http://schemas.microsoft.com/office/drawing/2014/main" id="{B253D5AE-A990-2D29-2DAC-A6080C4EBD60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34;p39">
              <a:extLst>
                <a:ext uri="{FF2B5EF4-FFF2-40B4-BE49-F238E27FC236}">
                  <a16:creationId xmlns:a16="http://schemas.microsoft.com/office/drawing/2014/main" id="{51A8E4DF-4F74-9908-EACA-FAF5AF84DF2E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35;p39">
              <a:extLst>
                <a:ext uri="{FF2B5EF4-FFF2-40B4-BE49-F238E27FC236}">
                  <a16:creationId xmlns:a16="http://schemas.microsoft.com/office/drawing/2014/main" id="{7CB13A9E-8120-F14F-DAC3-2BE3D227C629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36;p39">
              <a:extLst>
                <a:ext uri="{FF2B5EF4-FFF2-40B4-BE49-F238E27FC236}">
                  <a16:creationId xmlns:a16="http://schemas.microsoft.com/office/drawing/2014/main" id="{04FFE030-2229-7ACA-8C9A-67011E46C581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37;p39">
              <a:extLst>
                <a:ext uri="{FF2B5EF4-FFF2-40B4-BE49-F238E27FC236}">
                  <a16:creationId xmlns:a16="http://schemas.microsoft.com/office/drawing/2014/main" id="{3187E13E-F268-433F-2DCE-F72794296980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38;p39">
              <a:extLst>
                <a:ext uri="{FF2B5EF4-FFF2-40B4-BE49-F238E27FC236}">
                  <a16:creationId xmlns:a16="http://schemas.microsoft.com/office/drawing/2014/main" id="{E9C3F0EF-50F4-79BF-97EE-D72A71B7E679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639;p39">
            <a:hlinkClick r:id="rId7" action="ppaction://hlinksldjump"/>
            <a:extLst>
              <a:ext uri="{FF2B5EF4-FFF2-40B4-BE49-F238E27FC236}">
                <a16:creationId xmlns:a16="http://schemas.microsoft.com/office/drawing/2014/main" id="{5440964D-E082-EECA-F591-B0160463EC79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914B1456-16C0-F8FE-0549-902EA4AD33DC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43" name="Picture 4" descr="International Students">
            <a:extLst>
              <a:ext uri="{FF2B5EF4-FFF2-40B4-BE49-F238E27FC236}">
                <a16:creationId xmlns:a16="http://schemas.microsoft.com/office/drawing/2014/main" id="{1D92EA4E-1E00-A8F6-2807-5FD3E580A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79FE412C-0BB1-150D-2B93-6197A797B42F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5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01BD12D6-A5D6-8A55-9FEC-5C0D63EC6506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CB5CD1B1-F23F-5236-3D2A-99AAA8DEF6E6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7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2015AA0B-C4C0-2A76-1239-E8E2DA33648B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3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2EB1228-6540-B974-FB85-3EA52598BBDA}"/>
              </a:ext>
            </a:extLst>
          </p:cNvPr>
          <p:cNvCxnSpPr/>
          <p:nvPr/>
        </p:nvCxnSpPr>
        <p:spPr>
          <a:xfrm>
            <a:off x="3204600" y="1261565"/>
            <a:ext cx="0" cy="27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B1115F8-6ECE-5788-D847-A3BD7970D839}"/>
              </a:ext>
            </a:extLst>
          </p:cNvPr>
          <p:cNvCxnSpPr/>
          <p:nvPr/>
        </p:nvCxnSpPr>
        <p:spPr>
          <a:xfrm>
            <a:off x="5890200" y="1262297"/>
            <a:ext cx="0" cy="27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5088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28;p35">
            <a:extLst>
              <a:ext uri="{FF2B5EF4-FFF2-40B4-BE49-F238E27FC236}">
                <a16:creationId xmlns:a16="http://schemas.microsoft.com/office/drawing/2014/main" id="{B71CAB4A-FE61-0A3C-FF57-7CEF47B5F2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15" y="526272"/>
            <a:ext cx="31933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  <a:cs typeface="Arial"/>
              </a:rPr>
              <a:t>GitHub and weekly progress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6D6D8AF-5AAB-AC0A-EBAF-9AE433D94618}"/>
              </a:ext>
            </a:extLst>
          </p:cNvPr>
          <p:cNvGrpSpPr/>
          <p:nvPr/>
        </p:nvGrpSpPr>
        <p:grpSpPr>
          <a:xfrm>
            <a:off x="478662" y="1722370"/>
            <a:ext cx="3788519" cy="2153623"/>
            <a:chOff x="283926" y="1255191"/>
            <a:chExt cx="5308211" cy="23584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AFB66AE-FCC2-FBCA-E7DF-B5F71B824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926" y="1256250"/>
              <a:ext cx="5308211" cy="2357395"/>
            </a:xfrm>
            <a:prstGeom prst="rect">
              <a:avLst/>
            </a:prstGeom>
            <a:noFill/>
            <a:ln w="19050">
              <a:solidFill>
                <a:schemeClr val="accent1">
                  <a:lumMod val="50000"/>
                </a:schemeClr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DF6559-1EDA-A83D-B2D7-49D7FAE60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13548" y="1255191"/>
              <a:ext cx="2655429" cy="627508"/>
            </a:xfrm>
            <a:prstGeom prst="rect">
              <a:avLst/>
            </a:prstGeom>
            <a:noFill/>
            <a:ln w="19050">
              <a:noFill/>
            </a:ln>
          </p:spPr>
        </p:pic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B82FBE2-9D69-C45A-9859-A36FEF7B8F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330026"/>
              </p:ext>
            </p:extLst>
          </p:nvPr>
        </p:nvGraphicFramePr>
        <p:xfrm>
          <a:off x="4329112" y="1321593"/>
          <a:ext cx="4080241" cy="2956560"/>
        </p:xfrm>
        <a:graphic>
          <a:graphicData uri="http://schemas.openxmlformats.org/drawingml/2006/table">
            <a:tbl>
              <a:tblPr firstRow="1" bandRow="1">
                <a:tableStyleId>{7E925C14-EC49-4513-81F8-1F1795654483}</a:tableStyleId>
              </a:tblPr>
              <a:tblGrid>
                <a:gridCol w="1221581">
                  <a:extLst>
                    <a:ext uri="{9D8B030D-6E8A-4147-A177-3AD203B41FA5}">
                      <a16:colId xmlns:a16="http://schemas.microsoft.com/office/drawing/2014/main" val="2998589164"/>
                    </a:ext>
                  </a:extLst>
                </a:gridCol>
                <a:gridCol w="2858660">
                  <a:extLst>
                    <a:ext uri="{9D8B030D-6E8A-4147-A177-3AD203B41FA5}">
                      <a16:colId xmlns:a16="http://schemas.microsoft.com/office/drawing/2014/main" val="2792725616"/>
                    </a:ext>
                  </a:extLst>
                </a:gridCol>
              </a:tblGrid>
              <a:tr h="302727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A8081F"/>
                          </a:solidFill>
                        </a:rPr>
                        <a:t>WEEK(S)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A8081F"/>
                          </a:solidFill>
                        </a:rPr>
                        <a:t>ACHIEVED MILESTONE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536736"/>
                  </a:ext>
                </a:extLst>
              </a:tr>
              <a:tr h="542094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Ground study/research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Data procuring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Analysis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327105"/>
                  </a:ext>
                </a:extLst>
              </a:tr>
              <a:tr h="68993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5-8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Arch development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Base model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Conflict and issue identification</a:t>
                      </a:r>
                    </a:p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3164"/>
                  </a:ext>
                </a:extLst>
              </a:tr>
              <a:tr h="68993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9-12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Fine tuning model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Orchestration and optimization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Integration and testing</a:t>
                      </a:r>
                    </a:p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024048"/>
                  </a:ext>
                </a:extLst>
              </a:tr>
              <a:tr h="68993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13-14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Deployment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Bug fix</a:t>
                      </a:r>
                    </a:p>
                    <a:p>
                      <a:pPr marL="285750" indent="-285750">
                        <a:buClr>
                          <a:schemeClr val="accent1">
                            <a:lumMod val="75000"/>
                          </a:schemeClr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Documentation</a:t>
                      </a:r>
                    </a:p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504865"/>
                  </a:ext>
                </a:extLst>
              </a:tr>
            </a:tbl>
          </a:graphicData>
        </a:graphic>
      </p:graphicFrame>
      <p:sp>
        <p:nvSpPr>
          <p:cNvPr id="58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5C1790C5-8598-251F-8A05-C6440298B1C0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9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25BD80CF-EC28-AC37-2E59-DE790F24A11B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3432C3A8-FD34-5961-8E51-50E826C85CA8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1" name="Google Shape;629;p39">
            <a:extLst>
              <a:ext uri="{FF2B5EF4-FFF2-40B4-BE49-F238E27FC236}">
                <a16:creationId xmlns:a16="http://schemas.microsoft.com/office/drawing/2014/main" id="{BCE21B66-0F63-DE3F-B94A-F62D692622EE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62" name="Google Shape;630;p39">
              <a:extLst>
                <a:ext uri="{FF2B5EF4-FFF2-40B4-BE49-F238E27FC236}">
                  <a16:creationId xmlns:a16="http://schemas.microsoft.com/office/drawing/2014/main" id="{1BE522B6-85C7-B477-7292-7A2E9C2AD884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1;p39">
              <a:extLst>
                <a:ext uri="{FF2B5EF4-FFF2-40B4-BE49-F238E27FC236}">
                  <a16:creationId xmlns:a16="http://schemas.microsoft.com/office/drawing/2014/main" id="{6B576691-48EF-07D2-5AAD-0A2B280D6ED1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32;p39">
              <a:extLst>
                <a:ext uri="{FF2B5EF4-FFF2-40B4-BE49-F238E27FC236}">
                  <a16:creationId xmlns:a16="http://schemas.microsoft.com/office/drawing/2014/main" id="{53581625-A2E0-48FC-1582-45CCB7F4A7E1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33;p39">
              <a:extLst>
                <a:ext uri="{FF2B5EF4-FFF2-40B4-BE49-F238E27FC236}">
                  <a16:creationId xmlns:a16="http://schemas.microsoft.com/office/drawing/2014/main" id="{5CD5801E-DA95-E0AE-C358-222FC2AEE82C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34;p39">
              <a:extLst>
                <a:ext uri="{FF2B5EF4-FFF2-40B4-BE49-F238E27FC236}">
                  <a16:creationId xmlns:a16="http://schemas.microsoft.com/office/drawing/2014/main" id="{CD73F0BA-BC9A-CDAD-60FD-1E284345CA4B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35;p39">
              <a:extLst>
                <a:ext uri="{FF2B5EF4-FFF2-40B4-BE49-F238E27FC236}">
                  <a16:creationId xmlns:a16="http://schemas.microsoft.com/office/drawing/2014/main" id="{77868743-30CC-9424-2784-2D2DD86A13FD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36;p39">
              <a:extLst>
                <a:ext uri="{FF2B5EF4-FFF2-40B4-BE49-F238E27FC236}">
                  <a16:creationId xmlns:a16="http://schemas.microsoft.com/office/drawing/2014/main" id="{0FA01E5D-F0DD-00C4-00F9-8ACF81C13F88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37;p39">
              <a:extLst>
                <a:ext uri="{FF2B5EF4-FFF2-40B4-BE49-F238E27FC236}">
                  <a16:creationId xmlns:a16="http://schemas.microsoft.com/office/drawing/2014/main" id="{014CD16C-F47F-B5C4-F4A7-48C37A6E1479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38;p39">
              <a:extLst>
                <a:ext uri="{FF2B5EF4-FFF2-40B4-BE49-F238E27FC236}">
                  <a16:creationId xmlns:a16="http://schemas.microsoft.com/office/drawing/2014/main" id="{E5F3C5E8-6474-B210-9CB2-EF86C3C56504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F8D10C56-71F9-4613-76D2-5CAA0D128EDA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CE8C1BBD-2510-B0E1-7330-36151304CA80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85" name="Picture 4" descr="International Students">
            <a:extLst>
              <a:ext uri="{FF2B5EF4-FFF2-40B4-BE49-F238E27FC236}">
                <a16:creationId xmlns:a16="http://schemas.microsoft.com/office/drawing/2014/main" id="{C7AF1EC4-CFD0-17AE-5837-1D81E0DBC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441CAF45-8062-85D1-4458-742623D483E7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D50A8CA7-DF05-033A-3FB2-83F8F310320E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8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CCEF80AF-F91B-C22E-9727-D63771214AD3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6014E588-E666-9BA6-7E80-E71894BAF7A7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1044300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28;p35">
            <a:extLst>
              <a:ext uri="{FF2B5EF4-FFF2-40B4-BE49-F238E27FC236}">
                <a16:creationId xmlns:a16="http://schemas.microsoft.com/office/drawing/2014/main" id="{A8687F42-59FE-6A3B-8E5E-6707887914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2225" y="1725482"/>
            <a:ext cx="4791785" cy="1194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accent1">
                    <a:lumMod val="75000"/>
                  </a:schemeClr>
                </a:solidFill>
                <a:cs typeface="Arial"/>
              </a:rPr>
              <a:t>Hosting</a:t>
            </a:r>
            <a:r>
              <a:rPr lang="en-US" sz="4400"/>
              <a:t> </a:t>
            </a:r>
            <a:r>
              <a:rPr lang="en-US" sz="4800">
                <a:solidFill>
                  <a:schemeClr val="accent1">
                    <a:lumMod val="75000"/>
                  </a:schemeClr>
                </a:solidFill>
                <a:cs typeface="Arial"/>
              </a:rPr>
              <a:t>and</a:t>
            </a:r>
            <a:r>
              <a:rPr lang="en-US" sz="4400"/>
              <a:t> </a:t>
            </a:r>
            <a:r>
              <a:rPr lang="en-US" sz="4800">
                <a:solidFill>
                  <a:schemeClr val="accent1">
                    <a:lumMod val="75000"/>
                  </a:schemeClr>
                </a:solidFill>
                <a:cs typeface="Arial"/>
              </a:rPr>
              <a:t>demo</a:t>
            </a:r>
          </a:p>
        </p:txBody>
      </p:sp>
      <p:sp>
        <p:nvSpPr>
          <p:cNvPr id="3" name="Google Shape;328;p35">
            <a:extLst>
              <a:ext uri="{FF2B5EF4-FFF2-40B4-BE49-F238E27FC236}">
                <a16:creationId xmlns:a16="http://schemas.microsoft.com/office/drawing/2014/main" id="{16624494-28DC-BBED-E499-45344699B19A}"/>
              </a:ext>
            </a:extLst>
          </p:cNvPr>
          <p:cNvSpPr txBox="1">
            <a:spLocks/>
          </p:cNvSpPr>
          <p:nvPr/>
        </p:nvSpPr>
        <p:spPr>
          <a:xfrm>
            <a:off x="1925739" y="2512651"/>
            <a:ext cx="5297409" cy="406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2000">
                <a:hlinkClick r:id="rId3"/>
              </a:rPr>
              <a:t>https://toxic-audio-detection.streamlit.app</a:t>
            </a:r>
            <a:endParaRPr lang="en-US" sz="2000"/>
          </a:p>
        </p:txBody>
      </p:sp>
      <p:sp>
        <p:nvSpPr>
          <p:cNvPr id="4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A761343F-0E79-D9B7-E4C8-239BA3D6F9C5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C67CB71E-DFAC-682C-42D8-59BDFBDC4554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7A67B881-D850-2638-1CFD-91A92BE2F369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" name="Google Shape;629;p39">
            <a:extLst>
              <a:ext uri="{FF2B5EF4-FFF2-40B4-BE49-F238E27FC236}">
                <a16:creationId xmlns:a16="http://schemas.microsoft.com/office/drawing/2014/main" id="{CCBB6DBE-01B6-3E48-0C24-F1F37769986F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8" name="Google Shape;630;p39">
              <a:extLst>
                <a:ext uri="{FF2B5EF4-FFF2-40B4-BE49-F238E27FC236}">
                  <a16:creationId xmlns:a16="http://schemas.microsoft.com/office/drawing/2014/main" id="{E19B5970-4814-F408-C296-F3E41A5A0A8F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31;p39">
              <a:extLst>
                <a:ext uri="{FF2B5EF4-FFF2-40B4-BE49-F238E27FC236}">
                  <a16:creationId xmlns:a16="http://schemas.microsoft.com/office/drawing/2014/main" id="{A5E20C40-F6B2-7D8D-913A-C8199EB666E8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2;p39">
              <a:extLst>
                <a:ext uri="{FF2B5EF4-FFF2-40B4-BE49-F238E27FC236}">
                  <a16:creationId xmlns:a16="http://schemas.microsoft.com/office/drawing/2014/main" id="{9A654351-43B7-8F75-831F-D7931DE6C49E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3;p39">
              <a:extLst>
                <a:ext uri="{FF2B5EF4-FFF2-40B4-BE49-F238E27FC236}">
                  <a16:creationId xmlns:a16="http://schemas.microsoft.com/office/drawing/2014/main" id="{C93D9DDE-C33D-4AF9-CC03-ECF076119C14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4;p39">
              <a:extLst>
                <a:ext uri="{FF2B5EF4-FFF2-40B4-BE49-F238E27FC236}">
                  <a16:creationId xmlns:a16="http://schemas.microsoft.com/office/drawing/2014/main" id="{B6FD8EBE-94B8-4696-99D1-EB15BE281E6D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5;p39">
              <a:extLst>
                <a:ext uri="{FF2B5EF4-FFF2-40B4-BE49-F238E27FC236}">
                  <a16:creationId xmlns:a16="http://schemas.microsoft.com/office/drawing/2014/main" id="{F9659F76-861B-CA74-98F6-EF9EA8063344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6;p39">
              <a:extLst>
                <a:ext uri="{FF2B5EF4-FFF2-40B4-BE49-F238E27FC236}">
                  <a16:creationId xmlns:a16="http://schemas.microsoft.com/office/drawing/2014/main" id="{59FF3B4B-959E-2618-BB8C-EB01C0C5DD0E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7;p39">
              <a:extLst>
                <a:ext uri="{FF2B5EF4-FFF2-40B4-BE49-F238E27FC236}">
                  <a16:creationId xmlns:a16="http://schemas.microsoft.com/office/drawing/2014/main" id="{14ABEB00-487E-9B0A-9F78-4B77228616F8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8;p39">
              <a:extLst>
                <a:ext uri="{FF2B5EF4-FFF2-40B4-BE49-F238E27FC236}">
                  <a16:creationId xmlns:a16="http://schemas.microsoft.com/office/drawing/2014/main" id="{E3F9E132-6728-32BB-6D54-AFD95CAD31BE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29498A58-224B-D078-078F-C1FF1EFA6198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499682FF-BD47-8801-183E-5782E14AF602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" name="Picture 4" descr="International Students">
            <a:extLst>
              <a:ext uri="{FF2B5EF4-FFF2-40B4-BE49-F238E27FC236}">
                <a16:creationId xmlns:a16="http://schemas.microsoft.com/office/drawing/2014/main" id="{04A055EB-DFE7-A87A-057C-B882DF99E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ED41E480-8708-17DD-01C9-1FBB09C163A8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CC8CBB7E-A527-D3D4-404F-9A8136F5B477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18D9AD57-2E63-BF34-58E9-EF87DC5E5CBE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7AB562AE-CAD5-8015-FFCA-3AACD728CF87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4587870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2268;p68">
            <a:extLst>
              <a:ext uri="{FF2B5EF4-FFF2-40B4-BE49-F238E27FC236}">
                <a16:creationId xmlns:a16="http://schemas.microsoft.com/office/drawing/2014/main" id="{AFCFECC4-219B-F1A6-BC99-4B13D24D5F72}"/>
              </a:ext>
            </a:extLst>
          </p:cNvPr>
          <p:cNvCxnSpPr/>
          <p:nvPr/>
        </p:nvCxnSpPr>
        <p:spPr>
          <a:xfrm>
            <a:off x="723676" y="1166503"/>
            <a:ext cx="323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2329;p6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AEB61E9-BD07-105F-D310-30EF188AAD1C}"/>
              </a:ext>
            </a:extLst>
          </p:cNvPr>
          <p:cNvSpPr/>
          <p:nvPr/>
        </p:nvSpPr>
        <p:spPr>
          <a:xfrm rot="162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5FBC7D6D-A6EE-5BC3-A9C1-4B422174AF6D}"/>
              </a:ext>
            </a:extLst>
          </p:cNvPr>
          <p:cNvSpPr txBox="1"/>
          <p:nvPr/>
        </p:nvSpPr>
        <p:spPr>
          <a:xfrm>
            <a:off x="575102" y="1165828"/>
            <a:ext cx="8225342" cy="33906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https://slidesgo.com/faqs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Hugging Face - https://huggingface.co/learn/audio-course/chapter1/audio_data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    </a:t>
            </a:r>
            <a:r>
              <a:rPr lang="en-US" sz="900" err="1">
                <a:solidFill>
                  <a:schemeClr val="tx1"/>
                </a:solidFill>
              </a:rPr>
              <a:t>MLFlow</a:t>
            </a:r>
            <a:r>
              <a:rPr lang="en-US" sz="900">
                <a:solidFill>
                  <a:schemeClr val="tx1"/>
                </a:solidFill>
              </a:rPr>
              <a:t> | </a:t>
            </a:r>
            <a:r>
              <a:rPr lang="en-US" sz="900" err="1">
                <a:solidFill>
                  <a:schemeClr val="tx1"/>
                </a:solidFill>
              </a:rPr>
              <a:t>MLFlow</a:t>
            </a:r>
            <a:r>
              <a:rPr lang="en-US" sz="900">
                <a:solidFill>
                  <a:schemeClr val="tx1"/>
                </a:solidFill>
              </a:rPr>
              <a:t>. (n.d.). https://mlflow.org/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    </a:t>
            </a:r>
            <a:r>
              <a:rPr lang="en-US" sz="900" err="1">
                <a:solidFill>
                  <a:schemeClr val="tx1"/>
                </a:solidFill>
              </a:rPr>
              <a:t>FastAPI</a:t>
            </a:r>
            <a:r>
              <a:rPr lang="en-US" sz="900">
                <a:solidFill>
                  <a:schemeClr val="tx1"/>
                </a:solidFill>
              </a:rPr>
              <a:t>. (n.d.). https://fastapi.tiangolo.com/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    Prefect | Modern Workflow Orchestration. (n.d.). https://docs.prefect.io/latest/tutorial/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    </a:t>
            </a:r>
            <a:r>
              <a:rPr lang="en-US" sz="900" err="1">
                <a:solidFill>
                  <a:schemeClr val="tx1"/>
                </a:solidFill>
              </a:rPr>
              <a:t>Streamlite</a:t>
            </a:r>
            <a:r>
              <a:rPr lang="en-US" sz="900">
                <a:solidFill>
                  <a:schemeClr val="tx1"/>
                </a:solidFill>
              </a:rPr>
              <a:t> • A faster way to build and share data apps. (n.d.). https://streamlit.io/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    Bird, J. J. (2023, August 24). Real-time detection of AI-Generated speech for </a:t>
            </a:r>
            <a:r>
              <a:rPr lang="en-US" sz="900" err="1">
                <a:solidFill>
                  <a:schemeClr val="tx1"/>
                </a:solidFill>
              </a:rPr>
              <a:t>DeepFake</a:t>
            </a:r>
            <a:r>
              <a:rPr lang="en-US" sz="900">
                <a:solidFill>
                  <a:schemeClr val="tx1"/>
                </a:solidFill>
              </a:rPr>
              <a:t> voice conversion. arXiv.org.     https://arxiv.org/abs/2308.12734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Yan, J. (2023, July 27). Detection of Children Abuse by Voice and Audio Classification by Short-Time Fourier Transform Machine Learning implemented on Nvidia Edge GPU device. arXiv.org. https://arxiv.org/abs/2307.15101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How we can tackle toxicity to create more inclusive gaming. (2024, January 25). World Economic Forum. https://www.weforum.org/agenda/2024/01/inclusive-gaming-tackling-toxicity/#:~:text=Reach3%20Insights%2C%20a%20market%20research,for%20players%20and%20the%20industry.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 err="1">
                <a:solidFill>
                  <a:schemeClr val="tx1"/>
                </a:solidFill>
              </a:rPr>
              <a:t>Haan</a:t>
            </a:r>
            <a:r>
              <a:rPr lang="en-US" sz="900">
                <a:solidFill>
                  <a:schemeClr val="tx1"/>
                </a:solidFill>
              </a:rPr>
              <a:t>, K. (2023, June 12). Remote Work Statistics and Trends in 2024. Forbes Advisor. https://www.forbes.com/advisor/business/remote-work-statistics/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https://mlsdev.com/blog/agile-sdlc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https://yuktisolutions.com/blog/agile-sdlc-for-your-project</a:t>
            </a: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tx1"/>
                </a:solidFill>
              </a:rPr>
              <a:t>https://streamlit.io/</a:t>
            </a:r>
          </a:p>
        </p:txBody>
      </p:sp>
      <p:sp>
        <p:nvSpPr>
          <p:cNvPr id="4" name="Google Shape;2267;p68">
            <a:extLst>
              <a:ext uri="{FF2B5EF4-FFF2-40B4-BE49-F238E27FC236}">
                <a16:creationId xmlns:a16="http://schemas.microsoft.com/office/drawing/2014/main" id="{8CD42C82-B9AF-2F6B-C869-2D2AB9F1674B}"/>
              </a:ext>
            </a:extLst>
          </p:cNvPr>
          <p:cNvSpPr txBox="1">
            <a:spLocks/>
          </p:cNvSpPr>
          <p:nvPr/>
        </p:nvSpPr>
        <p:spPr>
          <a:xfrm>
            <a:off x="714300" y="490500"/>
            <a:ext cx="2828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4800" err="1"/>
              <a:t>rEFERENCES</a:t>
            </a:r>
            <a:endParaRPr lang="en-US" sz="4800"/>
          </a:p>
        </p:txBody>
      </p:sp>
      <p:grpSp>
        <p:nvGrpSpPr>
          <p:cNvPr id="6" name="Google Shape;629;p39">
            <a:extLst>
              <a:ext uri="{FF2B5EF4-FFF2-40B4-BE49-F238E27FC236}">
                <a16:creationId xmlns:a16="http://schemas.microsoft.com/office/drawing/2014/main" id="{6B47CAD4-B4CE-0BD5-3B92-2E849E128F66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7" name="Google Shape;630;p39">
              <a:extLst>
                <a:ext uri="{FF2B5EF4-FFF2-40B4-BE49-F238E27FC236}">
                  <a16:creationId xmlns:a16="http://schemas.microsoft.com/office/drawing/2014/main" id="{01BB3498-3006-569F-6993-5879DDEBA59D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31;p39">
              <a:extLst>
                <a:ext uri="{FF2B5EF4-FFF2-40B4-BE49-F238E27FC236}">
                  <a16:creationId xmlns:a16="http://schemas.microsoft.com/office/drawing/2014/main" id="{9AB542C3-50C4-59DF-6DA4-00B1CCFC97AC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32;p39">
              <a:extLst>
                <a:ext uri="{FF2B5EF4-FFF2-40B4-BE49-F238E27FC236}">
                  <a16:creationId xmlns:a16="http://schemas.microsoft.com/office/drawing/2014/main" id="{1313D6E6-D379-4DAE-B9E3-792981F932F7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3;p39">
              <a:extLst>
                <a:ext uri="{FF2B5EF4-FFF2-40B4-BE49-F238E27FC236}">
                  <a16:creationId xmlns:a16="http://schemas.microsoft.com/office/drawing/2014/main" id="{3F61B289-F881-8329-DE0C-B0818B061C25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4;p39">
              <a:extLst>
                <a:ext uri="{FF2B5EF4-FFF2-40B4-BE49-F238E27FC236}">
                  <a16:creationId xmlns:a16="http://schemas.microsoft.com/office/drawing/2014/main" id="{C5A6A8DF-C574-C142-CA5B-476BB0D93840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5;p39">
              <a:extLst>
                <a:ext uri="{FF2B5EF4-FFF2-40B4-BE49-F238E27FC236}">
                  <a16:creationId xmlns:a16="http://schemas.microsoft.com/office/drawing/2014/main" id="{FAFB263F-8D31-79C3-B60C-1EA5B76F0596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6;p39">
              <a:extLst>
                <a:ext uri="{FF2B5EF4-FFF2-40B4-BE49-F238E27FC236}">
                  <a16:creationId xmlns:a16="http://schemas.microsoft.com/office/drawing/2014/main" id="{733BAD6F-7016-BA26-D3D5-D5A6C0041CA2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7;p39">
              <a:extLst>
                <a:ext uri="{FF2B5EF4-FFF2-40B4-BE49-F238E27FC236}">
                  <a16:creationId xmlns:a16="http://schemas.microsoft.com/office/drawing/2014/main" id="{5B346A9D-F540-1C6F-A8D2-882B9478A21D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8;p39">
              <a:extLst>
                <a:ext uri="{FF2B5EF4-FFF2-40B4-BE49-F238E27FC236}">
                  <a16:creationId xmlns:a16="http://schemas.microsoft.com/office/drawing/2014/main" id="{E8F8CF00-9A91-5A93-BB8A-E81B95908D6D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639;p39">
            <a:hlinkClick r:id="rId2" action="ppaction://hlinksldjump"/>
            <a:extLst>
              <a:ext uri="{FF2B5EF4-FFF2-40B4-BE49-F238E27FC236}">
                <a16:creationId xmlns:a16="http://schemas.microsoft.com/office/drawing/2014/main" id="{15671AA3-CC9A-E32C-A84F-DADCE9060612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Picture 4" descr="International Students">
            <a:extLst>
              <a:ext uri="{FF2B5EF4-FFF2-40B4-BE49-F238E27FC236}">
                <a16:creationId xmlns:a16="http://schemas.microsoft.com/office/drawing/2014/main" id="{D2564902-0991-B44B-84EA-116FA8246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628;p39">
            <a:hlinkClick r:id="rId4" action="ppaction://hlinksldjump"/>
            <a:extLst>
              <a:ext uri="{FF2B5EF4-FFF2-40B4-BE49-F238E27FC236}">
                <a16:creationId xmlns:a16="http://schemas.microsoft.com/office/drawing/2014/main" id="{41B460DC-28C0-79D8-771C-9300502DB0BD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Google Shape;624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8671E06-ACE9-0FAE-844A-3F1C4843B554}"/>
              </a:ext>
            </a:extLst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891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26;p39">
            <a:hlinkClick r:id="rId3" action="ppaction://hlinksldjump"/>
            <a:extLst>
              <a:ext uri="{FF2B5EF4-FFF2-40B4-BE49-F238E27FC236}">
                <a16:creationId xmlns:a16="http://schemas.microsoft.com/office/drawing/2014/main" id="{0E3EC7DE-ECE8-97D7-B1FE-4A76EE8C7A91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2" name="Google Shape;627;p39">
            <a:hlinkClick r:id="rId4" action="ppaction://hlinksldjump"/>
            <a:extLst>
              <a:ext uri="{FF2B5EF4-FFF2-40B4-BE49-F238E27FC236}">
                <a16:creationId xmlns:a16="http://schemas.microsoft.com/office/drawing/2014/main" id="{DEB6A3C6-8502-9C1B-B466-306DCF80C248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4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3" name="Google Shape;628;p39">
            <a:hlinkClick r:id="rId5" action="ppaction://hlinksldjump"/>
            <a:extLst>
              <a:ext uri="{FF2B5EF4-FFF2-40B4-BE49-F238E27FC236}">
                <a16:creationId xmlns:a16="http://schemas.microsoft.com/office/drawing/2014/main" id="{777B63BC-72F7-3286-3C4A-6D00FE3283B4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4" name="Google Shape;629;p39">
            <a:extLst>
              <a:ext uri="{FF2B5EF4-FFF2-40B4-BE49-F238E27FC236}">
                <a16:creationId xmlns:a16="http://schemas.microsoft.com/office/drawing/2014/main" id="{C217ADF7-85CB-C5D5-61DF-5CF4FCCD6D64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45" name="Google Shape;630;p39">
              <a:extLst>
                <a:ext uri="{FF2B5EF4-FFF2-40B4-BE49-F238E27FC236}">
                  <a16:creationId xmlns:a16="http://schemas.microsoft.com/office/drawing/2014/main" id="{F156B59B-04F7-71F7-DF13-D8AFE6587F08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31;p39">
              <a:extLst>
                <a:ext uri="{FF2B5EF4-FFF2-40B4-BE49-F238E27FC236}">
                  <a16:creationId xmlns:a16="http://schemas.microsoft.com/office/drawing/2014/main" id="{7E274453-CD83-3E3C-79BC-7DE6CA684EA6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32;p39">
              <a:extLst>
                <a:ext uri="{FF2B5EF4-FFF2-40B4-BE49-F238E27FC236}">
                  <a16:creationId xmlns:a16="http://schemas.microsoft.com/office/drawing/2014/main" id="{AC527526-550C-3F31-A3AE-5345ABA4D62C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33;p39">
              <a:extLst>
                <a:ext uri="{FF2B5EF4-FFF2-40B4-BE49-F238E27FC236}">
                  <a16:creationId xmlns:a16="http://schemas.microsoft.com/office/drawing/2014/main" id="{8F53C8A1-8456-D6C6-EFEA-68D8AE7B88AC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34;p39">
              <a:extLst>
                <a:ext uri="{FF2B5EF4-FFF2-40B4-BE49-F238E27FC236}">
                  <a16:creationId xmlns:a16="http://schemas.microsoft.com/office/drawing/2014/main" id="{801DA73F-F2E1-7970-9B5E-8773ADDF590C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35;p39">
              <a:extLst>
                <a:ext uri="{FF2B5EF4-FFF2-40B4-BE49-F238E27FC236}">
                  <a16:creationId xmlns:a16="http://schemas.microsoft.com/office/drawing/2014/main" id="{89CAD7CD-7579-FE52-00A6-B7EC17D91583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36;p39">
              <a:extLst>
                <a:ext uri="{FF2B5EF4-FFF2-40B4-BE49-F238E27FC236}">
                  <a16:creationId xmlns:a16="http://schemas.microsoft.com/office/drawing/2014/main" id="{41F49907-DA28-DF4B-CFEF-6D7A1E6E4220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37;p39">
              <a:extLst>
                <a:ext uri="{FF2B5EF4-FFF2-40B4-BE49-F238E27FC236}">
                  <a16:creationId xmlns:a16="http://schemas.microsoft.com/office/drawing/2014/main" id="{7D6DA8ED-4153-2B71-FD0D-C3803C1ACCE3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38;p39">
              <a:extLst>
                <a:ext uri="{FF2B5EF4-FFF2-40B4-BE49-F238E27FC236}">
                  <a16:creationId xmlns:a16="http://schemas.microsoft.com/office/drawing/2014/main" id="{F56ED7D3-441A-9EDB-AE15-2B871C1F1EC2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639;p39">
            <a:hlinkClick r:id="rId7" action="ppaction://hlinksldjump"/>
            <a:extLst>
              <a:ext uri="{FF2B5EF4-FFF2-40B4-BE49-F238E27FC236}">
                <a16:creationId xmlns:a16="http://schemas.microsoft.com/office/drawing/2014/main" id="{2DB00889-EC60-D378-180E-6C40B80507AB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05679BEE-9A17-0788-D347-951480582A6F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6" name="Picture 4" descr="International Students">
            <a:extLst>
              <a:ext uri="{FF2B5EF4-FFF2-40B4-BE49-F238E27FC236}">
                <a16:creationId xmlns:a16="http://schemas.microsoft.com/office/drawing/2014/main" id="{FE88CA7E-3FEE-EC38-F526-331C8A5EE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ADD3C382-EEF3-43B8-DDA9-4C0996E43483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6183DC37-0187-62E7-5253-27668B84C9AA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196D0D17-E8B5-C19C-9085-9EC110651233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A2113ABC-8103-2E0C-8B3E-EC2E12100D59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3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82" name="Picture 58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3B63130F-42B6-2180-2330-77EF4DB0190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30651" y="644328"/>
            <a:ext cx="3284498" cy="2095999"/>
          </a:xfrm>
          <a:prstGeom prst="rect">
            <a:avLst/>
          </a:prstGeom>
        </p:spPr>
      </p:pic>
      <p:sp>
        <p:nvSpPr>
          <p:cNvPr id="584" name="TextBox 4">
            <a:extLst>
              <a:ext uri="{FF2B5EF4-FFF2-40B4-BE49-F238E27FC236}">
                <a16:creationId xmlns:a16="http://schemas.microsoft.com/office/drawing/2014/main" id="{83492236-C176-0C17-C6FD-78EBABBF2DD7}"/>
              </a:ext>
            </a:extLst>
          </p:cNvPr>
          <p:cNvSpPr txBox="1"/>
          <p:nvPr/>
        </p:nvSpPr>
        <p:spPr>
          <a:xfrm>
            <a:off x="1527441" y="3689366"/>
            <a:ext cx="2676071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>
                <a:solidFill>
                  <a:schemeClr val="tx1"/>
                </a:solidFill>
              </a:rPr>
              <a:t>billion </a:t>
            </a:r>
            <a:r>
              <a:rPr lang="en-US">
                <a:solidFill>
                  <a:srgbClr val="FF0000"/>
                </a:solidFill>
              </a:rPr>
              <a:t>remote work </a:t>
            </a:r>
            <a:r>
              <a:rPr lang="en-US">
                <a:solidFill>
                  <a:schemeClr val="tx1"/>
                </a:solidFill>
              </a:rPr>
              <a:t>Projection by </a:t>
            </a:r>
            <a:r>
              <a:rPr lang="en-US">
                <a:solidFill>
                  <a:srgbClr val="FF0000"/>
                </a:solidFill>
              </a:rPr>
              <a:t>2025</a:t>
            </a:r>
            <a:r>
              <a:rPr lang="en-US">
                <a:solidFill>
                  <a:schemeClr val="tx1"/>
                </a:solidFill>
              </a:rPr>
              <a:t> in America</a:t>
            </a:r>
            <a:endParaRPr lang="en-US" b="1">
              <a:solidFill>
                <a:schemeClr val="tx1"/>
              </a:solidFill>
            </a:endParaRPr>
          </a:p>
        </p:txBody>
      </p:sp>
      <p:pic>
        <p:nvPicPr>
          <p:cNvPr id="586" name="Graphic 585" descr="Game controller with solid fill">
            <a:extLst>
              <a:ext uri="{FF2B5EF4-FFF2-40B4-BE49-F238E27FC236}">
                <a16:creationId xmlns:a16="http://schemas.microsoft.com/office/drawing/2014/main" id="{A3C3617B-E562-E868-1922-B2965EE2DD8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87474" y="3393622"/>
            <a:ext cx="589620" cy="589620"/>
          </a:xfrm>
          <a:prstGeom prst="rect">
            <a:avLst/>
          </a:prstGeom>
        </p:spPr>
      </p:pic>
      <p:sp>
        <p:nvSpPr>
          <p:cNvPr id="588" name="Google Shape;328;p35">
            <a:extLst>
              <a:ext uri="{FF2B5EF4-FFF2-40B4-BE49-F238E27FC236}">
                <a16:creationId xmlns:a16="http://schemas.microsoft.com/office/drawing/2014/main" id="{A1D642D8-1FC2-8076-116C-94BC0D210FAF}"/>
              </a:ext>
            </a:extLst>
          </p:cNvPr>
          <p:cNvSpPr txBox="1">
            <a:spLocks/>
          </p:cNvSpPr>
          <p:nvPr/>
        </p:nvSpPr>
        <p:spPr>
          <a:xfrm>
            <a:off x="669500" y="601082"/>
            <a:ext cx="3669548" cy="406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5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Bebas Neue"/>
              <a:buNone/>
              <a:defRPr sz="4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WHAT STATS ARE SAYING</a:t>
            </a:r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7EB3F33C-CE29-FB61-4FD2-45A46E1F3D04}"/>
              </a:ext>
            </a:extLst>
          </p:cNvPr>
          <p:cNvSpPr txBox="1"/>
          <p:nvPr/>
        </p:nvSpPr>
        <p:spPr>
          <a:xfrm>
            <a:off x="1527441" y="1563432"/>
            <a:ext cx="320992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Women gamers face </a:t>
            </a:r>
            <a:r>
              <a:rPr lang="en-US">
                <a:solidFill>
                  <a:srgbClr val="FF0000"/>
                </a:solidFill>
              </a:rPr>
              <a:t>gender-specific</a:t>
            </a:r>
            <a:r>
              <a:rPr lang="en-US">
                <a:solidFill>
                  <a:schemeClr val="tx1"/>
                </a:solidFill>
              </a:rPr>
              <a:t> discrimination </a:t>
            </a:r>
          </a:p>
        </p:txBody>
      </p:sp>
      <p:sp>
        <p:nvSpPr>
          <p:cNvPr id="592" name="TextBox 3">
            <a:extLst>
              <a:ext uri="{FF2B5EF4-FFF2-40B4-BE49-F238E27FC236}">
                <a16:creationId xmlns:a16="http://schemas.microsoft.com/office/drawing/2014/main" id="{916633CB-B25D-0B5E-8881-D205E3ED642C}"/>
              </a:ext>
            </a:extLst>
          </p:cNvPr>
          <p:cNvSpPr txBox="1"/>
          <p:nvPr/>
        </p:nvSpPr>
        <p:spPr>
          <a:xfrm>
            <a:off x="1527441" y="2665216"/>
            <a:ext cx="2744107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solidFill>
                  <a:schemeClr val="tx1"/>
                </a:solidFill>
              </a:rPr>
              <a:t>Workforce in permanent or hybrid setups</a:t>
            </a:r>
          </a:p>
        </p:txBody>
      </p:sp>
      <p:grpSp>
        <p:nvGrpSpPr>
          <p:cNvPr id="596" name="Group 595">
            <a:extLst>
              <a:ext uri="{FF2B5EF4-FFF2-40B4-BE49-F238E27FC236}">
                <a16:creationId xmlns:a16="http://schemas.microsoft.com/office/drawing/2014/main" id="{0D72EF61-8A1E-205C-30F6-C82021520768}"/>
              </a:ext>
            </a:extLst>
          </p:cNvPr>
          <p:cNvGrpSpPr/>
          <p:nvPr/>
        </p:nvGrpSpPr>
        <p:grpSpPr>
          <a:xfrm>
            <a:off x="656585" y="1437909"/>
            <a:ext cx="762000" cy="762000"/>
            <a:chOff x="4909082" y="1201605"/>
            <a:chExt cx="762000" cy="762000"/>
          </a:xfrm>
        </p:grpSpPr>
        <p:sp>
          <p:nvSpPr>
            <p:cNvPr id="594" name="Google Shape;859;p43">
              <a:extLst>
                <a:ext uri="{FF2B5EF4-FFF2-40B4-BE49-F238E27FC236}">
                  <a16:creationId xmlns:a16="http://schemas.microsoft.com/office/drawing/2014/main" id="{17E88846-1993-0C25-2DEA-AE4DD265C2CF}"/>
                </a:ext>
              </a:extLst>
            </p:cNvPr>
            <p:cNvSpPr/>
            <p:nvPr/>
          </p:nvSpPr>
          <p:spPr>
            <a:xfrm>
              <a:off x="4909082" y="1201605"/>
              <a:ext cx="762000" cy="76200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70</a:t>
              </a:r>
              <a:r>
                <a:rPr lang="en" sz="200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%</a:t>
              </a:r>
              <a:endPara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595" name="Google Shape;859;p43">
              <a:extLst>
                <a:ext uri="{FF2B5EF4-FFF2-40B4-BE49-F238E27FC236}">
                  <a16:creationId xmlns:a16="http://schemas.microsoft.com/office/drawing/2014/main" id="{42869CBA-799F-BEB5-C9D0-C70B9BBAB0DD}"/>
                </a:ext>
              </a:extLst>
            </p:cNvPr>
            <p:cNvSpPr/>
            <p:nvPr/>
          </p:nvSpPr>
          <p:spPr>
            <a:xfrm>
              <a:off x="4909082" y="1201605"/>
              <a:ext cx="762000" cy="76200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70</a:t>
              </a:r>
              <a:r>
                <a:rPr lang="en" sz="200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%</a:t>
              </a:r>
              <a:endPara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600" name="Group 599">
            <a:extLst>
              <a:ext uri="{FF2B5EF4-FFF2-40B4-BE49-F238E27FC236}">
                <a16:creationId xmlns:a16="http://schemas.microsoft.com/office/drawing/2014/main" id="{8B3E52DB-7016-B091-C838-341E56492A6F}"/>
              </a:ext>
            </a:extLst>
          </p:cNvPr>
          <p:cNvGrpSpPr/>
          <p:nvPr/>
        </p:nvGrpSpPr>
        <p:grpSpPr>
          <a:xfrm>
            <a:off x="654290" y="2545826"/>
            <a:ext cx="762000" cy="762000"/>
            <a:chOff x="4884760" y="2309522"/>
            <a:chExt cx="762000" cy="762000"/>
          </a:xfrm>
        </p:grpSpPr>
        <p:sp>
          <p:nvSpPr>
            <p:cNvPr id="598" name="Google Shape;859;p43">
              <a:extLst>
                <a:ext uri="{FF2B5EF4-FFF2-40B4-BE49-F238E27FC236}">
                  <a16:creationId xmlns:a16="http://schemas.microsoft.com/office/drawing/2014/main" id="{CDA9042A-ED54-6BF4-BCEE-14E91ABE84AA}"/>
                </a:ext>
              </a:extLst>
            </p:cNvPr>
            <p:cNvSpPr/>
            <p:nvPr/>
          </p:nvSpPr>
          <p:spPr>
            <a:xfrm>
              <a:off x="4884760" y="2309522"/>
              <a:ext cx="762000" cy="76200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40.9</a:t>
              </a:r>
              <a:r>
                <a:rPr lang="en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%</a:t>
              </a:r>
              <a:endPara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599" name="Google Shape;859;p43">
              <a:extLst>
                <a:ext uri="{FF2B5EF4-FFF2-40B4-BE49-F238E27FC236}">
                  <a16:creationId xmlns:a16="http://schemas.microsoft.com/office/drawing/2014/main" id="{22583676-8223-49E4-D7E5-A508ECEEB275}"/>
                </a:ext>
              </a:extLst>
            </p:cNvPr>
            <p:cNvSpPr/>
            <p:nvPr/>
          </p:nvSpPr>
          <p:spPr>
            <a:xfrm>
              <a:off x="4884760" y="2309522"/>
              <a:ext cx="762000" cy="76200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40.9</a:t>
              </a:r>
              <a:r>
                <a:rPr lang="en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%</a:t>
              </a:r>
              <a:endPara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604" name="Group 603">
            <a:extLst>
              <a:ext uri="{FF2B5EF4-FFF2-40B4-BE49-F238E27FC236}">
                <a16:creationId xmlns:a16="http://schemas.microsoft.com/office/drawing/2014/main" id="{83769927-19F4-F0A0-6656-394DE14183EE}"/>
              </a:ext>
            </a:extLst>
          </p:cNvPr>
          <p:cNvGrpSpPr/>
          <p:nvPr/>
        </p:nvGrpSpPr>
        <p:grpSpPr>
          <a:xfrm>
            <a:off x="770811" y="3697592"/>
            <a:ext cx="603926" cy="523220"/>
            <a:chOff x="440074" y="3698525"/>
            <a:chExt cx="603926" cy="523220"/>
          </a:xfrm>
        </p:grpSpPr>
        <p:sp>
          <p:nvSpPr>
            <p:cNvPr id="602" name="Google Shape;859;p43">
              <a:extLst>
                <a:ext uri="{FF2B5EF4-FFF2-40B4-BE49-F238E27FC236}">
                  <a16:creationId xmlns:a16="http://schemas.microsoft.com/office/drawing/2014/main" id="{346B198E-E535-9854-27B9-8B26860BF7C7}"/>
                </a:ext>
              </a:extLst>
            </p:cNvPr>
            <p:cNvSpPr/>
            <p:nvPr/>
          </p:nvSpPr>
          <p:spPr>
            <a:xfrm>
              <a:off x="440074" y="3698525"/>
              <a:ext cx="603926" cy="52322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36.2</a:t>
              </a:r>
              <a:endPara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603" name="Google Shape;859;p43">
              <a:extLst>
                <a:ext uri="{FF2B5EF4-FFF2-40B4-BE49-F238E27FC236}">
                  <a16:creationId xmlns:a16="http://schemas.microsoft.com/office/drawing/2014/main" id="{276F60D5-957B-9A88-C62F-3D519902336C}"/>
                </a:ext>
              </a:extLst>
            </p:cNvPr>
            <p:cNvSpPr/>
            <p:nvPr/>
          </p:nvSpPr>
          <p:spPr>
            <a:xfrm>
              <a:off x="440074" y="3698525"/>
              <a:ext cx="603926" cy="523220"/>
            </a:xfrm>
            <a:prstGeom prst="ellipse">
              <a:avLst/>
            </a:prstGeom>
            <a:gradFill>
              <a:gsLst>
                <a:gs pos="0">
                  <a:schemeClr val="accent1">
                    <a:alpha val="59820"/>
                  </a:schemeClr>
                </a:gs>
                <a:gs pos="100000">
                  <a:schemeClr val="lt2">
                    <a:alpha val="59820"/>
                  </a:schemeClr>
                </a:gs>
              </a:gsLst>
              <a:lin ang="5400700" scaled="0"/>
            </a:gradFill>
            <a:ln>
              <a:solidFill>
                <a:schemeClr val="bg1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bg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36.2</a:t>
              </a:r>
              <a:endPara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606" name="TextBox 605">
            <a:extLst>
              <a:ext uri="{FF2B5EF4-FFF2-40B4-BE49-F238E27FC236}">
                <a16:creationId xmlns:a16="http://schemas.microsoft.com/office/drawing/2014/main" id="{9878D840-2BB8-B25D-6A6F-C40954D38834}"/>
              </a:ext>
            </a:extLst>
          </p:cNvPr>
          <p:cNvSpPr txBox="1"/>
          <p:nvPr/>
        </p:nvSpPr>
        <p:spPr>
          <a:xfrm>
            <a:off x="4261926" y="1942254"/>
            <a:ext cx="4281712" cy="25569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Misuse of </a:t>
            </a:r>
            <a:r>
              <a:rPr lang="en-US">
                <a:solidFill>
                  <a:srgbClr val="C00000"/>
                </a:solidFill>
              </a:rPr>
              <a:t>authority</a:t>
            </a:r>
            <a:r>
              <a:rPr lang="en-US">
                <a:solidFill>
                  <a:schemeClr val="tx1"/>
                </a:solidFill>
              </a:rPr>
              <a:t> in virtual meetings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Discrimination and unpleasant comments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Hard to identify and report 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Targeting kids, teenagers and female players</a:t>
            </a:r>
          </a:p>
        </p:txBody>
      </p:sp>
      <p:pic>
        <p:nvPicPr>
          <p:cNvPr id="608" name="Picture 607" descr="A person sitting at a computer with a cup of coffee&#10;&#10;Description automatically generated">
            <a:extLst>
              <a:ext uri="{FF2B5EF4-FFF2-40B4-BE49-F238E27FC236}">
                <a16:creationId xmlns:a16="http://schemas.microsoft.com/office/drawing/2014/main" id="{668850AD-A727-424C-1888-A66B8C5DFBE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135868" y="2409537"/>
            <a:ext cx="656025" cy="65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67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72;p5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E1DE391-110B-FAB5-0646-B39F8A922FA0}"/>
              </a:ext>
            </a:extLst>
          </p:cNvPr>
          <p:cNvSpPr/>
          <p:nvPr/>
        </p:nvSpPr>
        <p:spPr>
          <a:xfrm rot="162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267;p68">
            <a:extLst>
              <a:ext uri="{FF2B5EF4-FFF2-40B4-BE49-F238E27FC236}">
                <a16:creationId xmlns:a16="http://schemas.microsoft.com/office/drawing/2014/main" id="{7FF918CA-8DA3-F18B-20C5-BCF7748A6E81}"/>
              </a:ext>
            </a:extLst>
          </p:cNvPr>
          <p:cNvSpPr txBox="1">
            <a:spLocks/>
          </p:cNvSpPr>
          <p:nvPr/>
        </p:nvSpPr>
        <p:spPr>
          <a:xfrm>
            <a:off x="3540748" y="2090550"/>
            <a:ext cx="2828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5400"/>
              <a:t>T</a:t>
            </a:r>
            <a:r>
              <a:rPr lang="en-CA" sz="5400"/>
              <a:t>HANKS!</a:t>
            </a:r>
          </a:p>
        </p:txBody>
      </p:sp>
    </p:spTree>
    <p:extLst>
      <p:ext uri="{BB962C8B-B14F-4D97-AF65-F5344CB8AC3E}">
        <p14:creationId xmlns:p14="http://schemas.microsoft.com/office/powerpoint/2010/main" val="3937898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8;p35">
            <a:extLst>
              <a:ext uri="{FF2B5EF4-FFF2-40B4-BE49-F238E27FC236}">
                <a16:creationId xmlns:a16="http://schemas.microsoft.com/office/drawing/2014/main" id="{15E1FA4B-547B-BCC8-8F72-63CD43945C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7198" y="564852"/>
            <a:ext cx="143761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Validation</a:t>
            </a:r>
          </a:p>
        </p:txBody>
      </p:sp>
      <p:pic>
        <p:nvPicPr>
          <p:cNvPr id="2" name="Picture 1" descr="A diagram of a diagram&#10;&#10;Description automatically generated">
            <a:extLst>
              <a:ext uri="{FF2B5EF4-FFF2-40B4-BE49-F238E27FC236}">
                <a16:creationId xmlns:a16="http://schemas.microsoft.com/office/drawing/2014/main" id="{A853AEA9-E779-09E8-9E9F-4CA1F872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841" y="639971"/>
            <a:ext cx="4513359" cy="365561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11" name="Google Shape;258;p31">
            <a:extLst>
              <a:ext uri="{FF2B5EF4-FFF2-40B4-BE49-F238E27FC236}">
                <a16:creationId xmlns:a16="http://schemas.microsoft.com/office/drawing/2014/main" id="{6088E8D8-1096-76F2-3321-9A5B390C5556}"/>
              </a:ext>
            </a:extLst>
          </p:cNvPr>
          <p:cNvSpPr txBox="1"/>
          <p:nvPr/>
        </p:nvSpPr>
        <p:spPr>
          <a:xfrm>
            <a:off x="3960629" y="4318579"/>
            <a:ext cx="1879171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RUBRIC</a:t>
            </a:r>
            <a:endParaRPr sz="1200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C96FE36-0B70-3919-4741-E008FCC6F0F0}"/>
              </a:ext>
            </a:extLst>
          </p:cNvPr>
          <p:cNvGrpSpPr/>
          <p:nvPr/>
        </p:nvGrpSpPr>
        <p:grpSpPr>
          <a:xfrm>
            <a:off x="7503095" y="2467779"/>
            <a:ext cx="813304" cy="720450"/>
            <a:chOff x="4093911" y="2883980"/>
            <a:chExt cx="1070428" cy="943428"/>
          </a:xfrm>
        </p:grpSpPr>
        <p:pic>
          <p:nvPicPr>
            <p:cNvPr id="37" name="Graphic 36" descr="Bar chart with solid fill">
              <a:extLst>
                <a:ext uri="{FF2B5EF4-FFF2-40B4-BE49-F238E27FC236}">
                  <a16:creationId xmlns:a16="http://schemas.microsoft.com/office/drawing/2014/main" id="{235EA816-2FB5-5945-8ACE-3094F73E4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68738" y="2884886"/>
              <a:ext cx="914400" cy="914400"/>
            </a:xfrm>
            <a:prstGeom prst="rect">
              <a:avLst/>
            </a:prstGeom>
          </p:spPr>
        </p:pic>
        <p:sp>
          <p:nvSpPr>
            <p:cNvPr id="38" name="Multiplication Sign 37">
              <a:extLst>
                <a:ext uri="{FF2B5EF4-FFF2-40B4-BE49-F238E27FC236}">
                  <a16:creationId xmlns:a16="http://schemas.microsoft.com/office/drawing/2014/main" id="{BA70F2FF-5601-EBC9-0FDE-DC1FA29A21B6}"/>
                </a:ext>
              </a:extLst>
            </p:cNvPr>
            <p:cNvSpPr/>
            <p:nvPr/>
          </p:nvSpPr>
          <p:spPr>
            <a:xfrm>
              <a:off x="4093911" y="2883980"/>
              <a:ext cx="1070428" cy="943428"/>
            </a:xfrm>
            <a:prstGeom prst="mathMultiply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CE2F323-5C3C-1FE9-8F72-D9A9267E035F}"/>
              </a:ext>
            </a:extLst>
          </p:cNvPr>
          <p:cNvSpPr txBox="1"/>
          <p:nvPr/>
        </p:nvSpPr>
        <p:spPr>
          <a:xfrm>
            <a:off x="7067647" y="2160002"/>
            <a:ext cx="18233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Unseen challenge</a:t>
            </a:r>
          </a:p>
        </p:txBody>
      </p:sp>
      <p:sp>
        <p:nvSpPr>
          <p:cNvPr id="40" name="Google Shape;626;p39">
            <a:hlinkClick r:id="rId6" action="ppaction://hlinksldjump"/>
            <a:extLst>
              <a:ext uri="{FF2B5EF4-FFF2-40B4-BE49-F238E27FC236}">
                <a16:creationId xmlns:a16="http://schemas.microsoft.com/office/drawing/2014/main" id="{672CD2C3-CE29-33FB-1CAD-BE50400D603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1" name="Google Shape;627;p39">
            <a:hlinkClick r:id="rId7" action="ppaction://hlinksldjump"/>
            <a:extLst>
              <a:ext uri="{FF2B5EF4-FFF2-40B4-BE49-F238E27FC236}">
                <a16:creationId xmlns:a16="http://schemas.microsoft.com/office/drawing/2014/main" id="{8636E9C8-7E21-6E7E-E19E-16C779E020AD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2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5EFC9543-F2E7-24F8-99E6-1DEA1BBD91D8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9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3" name="Google Shape;629;p39">
            <a:extLst>
              <a:ext uri="{FF2B5EF4-FFF2-40B4-BE49-F238E27FC236}">
                <a16:creationId xmlns:a16="http://schemas.microsoft.com/office/drawing/2014/main" id="{4820171C-F5F7-FADB-9C90-3A476E2D829A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44" name="Google Shape;630;p39">
              <a:extLst>
                <a:ext uri="{FF2B5EF4-FFF2-40B4-BE49-F238E27FC236}">
                  <a16:creationId xmlns:a16="http://schemas.microsoft.com/office/drawing/2014/main" id="{5B4A5ABC-F6D5-EE1C-0441-777D9FC58ECC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31;p39">
              <a:extLst>
                <a:ext uri="{FF2B5EF4-FFF2-40B4-BE49-F238E27FC236}">
                  <a16:creationId xmlns:a16="http://schemas.microsoft.com/office/drawing/2014/main" id="{62F84A60-D578-DA53-29B4-7E94B95C1358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32;p39">
              <a:extLst>
                <a:ext uri="{FF2B5EF4-FFF2-40B4-BE49-F238E27FC236}">
                  <a16:creationId xmlns:a16="http://schemas.microsoft.com/office/drawing/2014/main" id="{AB331E7F-1E1D-50F4-9053-0B9413ED9523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33;p39">
              <a:extLst>
                <a:ext uri="{FF2B5EF4-FFF2-40B4-BE49-F238E27FC236}">
                  <a16:creationId xmlns:a16="http://schemas.microsoft.com/office/drawing/2014/main" id="{19642A83-FE08-8935-4628-049696EFC368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34;p39">
              <a:extLst>
                <a:ext uri="{FF2B5EF4-FFF2-40B4-BE49-F238E27FC236}">
                  <a16:creationId xmlns:a16="http://schemas.microsoft.com/office/drawing/2014/main" id="{540B2966-9966-885A-6535-4DF345FA00B8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35;p39">
              <a:extLst>
                <a:ext uri="{FF2B5EF4-FFF2-40B4-BE49-F238E27FC236}">
                  <a16:creationId xmlns:a16="http://schemas.microsoft.com/office/drawing/2014/main" id="{94E008BE-3A91-2344-07D3-C111DCB09516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36;p39">
              <a:extLst>
                <a:ext uri="{FF2B5EF4-FFF2-40B4-BE49-F238E27FC236}">
                  <a16:creationId xmlns:a16="http://schemas.microsoft.com/office/drawing/2014/main" id="{A2A29080-25E0-D9A5-81FA-DDE6A94324B3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37;p39">
              <a:extLst>
                <a:ext uri="{FF2B5EF4-FFF2-40B4-BE49-F238E27FC236}">
                  <a16:creationId xmlns:a16="http://schemas.microsoft.com/office/drawing/2014/main" id="{8C795CD7-845A-E9B0-CBA9-D589F4B005A6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38;p39">
              <a:extLst>
                <a:ext uri="{FF2B5EF4-FFF2-40B4-BE49-F238E27FC236}">
                  <a16:creationId xmlns:a16="http://schemas.microsoft.com/office/drawing/2014/main" id="{3BA5DB02-B1DD-4665-B808-FF6E91AF899B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639;p39">
            <a:hlinkClick r:id="rId10" action="ppaction://hlinksldjump"/>
            <a:extLst>
              <a:ext uri="{FF2B5EF4-FFF2-40B4-BE49-F238E27FC236}">
                <a16:creationId xmlns:a16="http://schemas.microsoft.com/office/drawing/2014/main" id="{F37E8F7C-E39A-ED11-5FC2-F6250C6F012F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2AB83C0B-1A9B-AEFE-F36D-9F9510506AFD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5" name="Picture 4" descr="International Students">
            <a:extLst>
              <a:ext uri="{FF2B5EF4-FFF2-40B4-BE49-F238E27FC236}">
                <a16:creationId xmlns:a16="http://schemas.microsoft.com/office/drawing/2014/main" id="{BAB3A11B-6836-2EDF-9D58-98C5CAAB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C59DEED6-0E4B-FC7E-6EDB-C9DA5A0CD4EC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C06CD7DB-892B-043C-564B-D81FF60A0001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FCFC29D0-535A-F44B-FB93-D9C3A8DECDAF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9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904E71A1-AD0C-B59A-1F6D-4ABF88954742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6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292814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28;p35">
            <a:extLst>
              <a:ext uri="{FF2B5EF4-FFF2-40B4-BE49-F238E27FC236}">
                <a16:creationId xmlns:a16="http://schemas.microsoft.com/office/drawing/2014/main" id="{E8DF5BE0-9241-A2A9-3832-C1B71C5262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205" y="586735"/>
            <a:ext cx="24969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Gap analysis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DCB6F492-5F75-F244-FFF4-8A0F1F8F5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94" y="2331221"/>
            <a:ext cx="3660093" cy="2168394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BECA53-281A-141A-FED1-20493BB06601}"/>
              </a:ext>
            </a:extLst>
          </p:cNvPr>
          <p:cNvSpPr txBox="1"/>
          <p:nvPr/>
        </p:nvSpPr>
        <p:spPr>
          <a:xfrm>
            <a:off x="4444609" y="791498"/>
            <a:ext cx="3817341" cy="19105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AWS TRANSCRIBE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VALORANT VOICE &amp; CHAT TOXICITY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FOURIER TRANSFORM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5544EF-14C6-F4CA-CB2A-B256629B1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993" y="2793559"/>
            <a:ext cx="2077051" cy="1707824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507278A5-2581-ECDF-B0F7-7767A4260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619" y="991122"/>
            <a:ext cx="2193969" cy="1123781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626;p39">
            <a:hlinkClick r:id="rId6" action="ppaction://hlinksldjump"/>
            <a:extLst>
              <a:ext uri="{FF2B5EF4-FFF2-40B4-BE49-F238E27FC236}">
                <a16:creationId xmlns:a16="http://schemas.microsoft.com/office/drawing/2014/main" id="{E1893992-837D-F1E5-E018-5C49107DFBF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" name="Google Shape;627;p39">
            <a:hlinkClick r:id="rId7" action="ppaction://hlinksldjump"/>
            <a:extLst>
              <a:ext uri="{FF2B5EF4-FFF2-40B4-BE49-F238E27FC236}">
                <a16:creationId xmlns:a16="http://schemas.microsoft.com/office/drawing/2014/main" id="{B9BBA537-3FAF-59CD-6316-1F0C1FDC54F2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" name="Google Shape;628;p39">
            <a:hlinkClick r:id="rId8" action="ppaction://hlinksldjump"/>
            <a:extLst>
              <a:ext uri="{FF2B5EF4-FFF2-40B4-BE49-F238E27FC236}">
                <a16:creationId xmlns:a16="http://schemas.microsoft.com/office/drawing/2014/main" id="{3E43E5EC-564D-51CC-4523-2024E58448D9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9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7" name="Google Shape;629;p39">
            <a:extLst>
              <a:ext uri="{FF2B5EF4-FFF2-40B4-BE49-F238E27FC236}">
                <a16:creationId xmlns:a16="http://schemas.microsoft.com/office/drawing/2014/main" id="{3AAEBB14-13FE-6469-0C35-E80459F2DAEB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8" name="Google Shape;630;p39">
              <a:extLst>
                <a:ext uri="{FF2B5EF4-FFF2-40B4-BE49-F238E27FC236}">
                  <a16:creationId xmlns:a16="http://schemas.microsoft.com/office/drawing/2014/main" id="{EBDE9E5B-E3C1-7B9F-D401-3FC356F735D2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1;p39">
              <a:extLst>
                <a:ext uri="{FF2B5EF4-FFF2-40B4-BE49-F238E27FC236}">
                  <a16:creationId xmlns:a16="http://schemas.microsoft.com/office/drawing/2014/main" id="{B38C5742-A3DF-507C-EEC6-F5EC5CC61ABB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2;p39">
              <a:extLst>
                <a:ext uri="{FF2B5EF4-FFF2-40B4-BE49-F238E27FC236}">
                  <a16:creationId xmlns:a16="http://schemas.microsoft.com/office/drawing/2014/main" id="{7476E7E7-3D9A-6AB6-2B36-9D27CCBCC5B0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3;p39">
              <a:extLst>
                <a:ext uri="{FF2B5EF4-FFF2-40B4-BE49-F238E27FC236}">
                  <a16:creationId xmlns:a16="http://schemas.microsoft.com/office/drawing/2014/main" id="{647521F4-2286-0A76-56E0-3872212C8FB0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4;p39">
              <a:extLst>
                <a:ext uri="{FF2B5EF4-FFF2-40B4-BE49-F238E27FC236}">
                  <a16:creationId xmlns:a16="http://schemas.microsoft.com/office/drawing/2014/main" id="{109ADACD-8254-599B-88E1-7660B590B88C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5;p39">
              <a:extLst>
                <a:ext uri="{FF2B5EF4-FFF2-40B4-BE49-F238E27FC236}">
                  <a16:creationId xmlns:a16="http://schemas.microsoft.com/office/drawing/2014/main" id="{1230E1A3-535A-8B35-0786-CC6447898446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6;p39">
              <a:extLst>
                <a:ext uri="{FF2B5EF4-FFF2-40B4-BE49-F238E27FC236}">
                  <a16:creationId xmlns:a16="http://schemas.microsoft.com/office/drawing/2014/main" id="{27E51958-AE64-7123-F6FE-7B893240593D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7;p39">
              <a:extLst>
                <a:ext uri="{FF2B5EF4-FFF2-40B4-BE49-F238E27FC236}">
                  <a16:creationId xmlns:a16="http://schemas.microsoft.com/office/drawing/2014/main" id="{334C816E-DB3B-4BCF-FA2F-0339438ED585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8;p39">
              <a:extLst>
                <a:ext uri="{FF2B5EF4-FFF2-40B4-BE49-F238E27FC236}">
                  <a16:creationId xmlns:a16="http://schemas.microsoft.com/office/drawing/2014/main" id="{90D180A7-B3EF-33E4-54BE-D730E3EEE0D1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639;p39">
            <a:hlinkClick r:id="rId10" action="ppaction://hlinksldjump"/>
            <a:extLst>
              <a:ext uri="{FF2B5EF4-FFF2-40B4-BE49-F238E27FC236}">
                <a16:creationId xmlns:a16="http://schemas.microsoft.com/office/drawing/2014/main" id="{78056C09-1C7E-5923-C99B-63D528C9FDA6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47B15FE0-7BA5-E675-C903-5C6E66F29913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3" name="Picture 4" descr="International Students">
            <a:extLst>
              <a:ext uri="{FF2B5EF4-FFF2-40B4-BE49-F238E27FC236}">
                <a16:creationId xmlns:a16="http://schemas.microsoft.com/office/drawing/2014/main" id="{A5D6C90C-992D-DE23-63F0-68CE9B36E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FFE12A4F-DB6F-3ADC-4399-4D094389BBBC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DBA19A51-5F4A-7C35-3169-CF51E5D4FB9E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" name="Google Shape;628;p39">
            <a:hlinkClick r:id="rId15" action="ppaction://hlinksldjump"/>
            <a:extLst>
              <a:ext uri="{FF2B5EF4-FFF2-40B4-BE49-F238E27FC236}">
                <a16:creationId xmlns:a16="http://schemas.microsoft.com/office/drawing/2014/main" id="{A29FA5B4-0268-AD1E-E561-C68656CE0CFD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5C19DA36-EFB7-4153-9E60-C622E7D6F977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6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19882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28;p35">
            <a:extLst>
              <a:ext uri="{FF2B5EF4-FFF2-40B4-BE49-F238E27FC236}">
                <a16:creationId xmlns:a16="http://schemas.microsoft.com/office/drawing/2014/main" id="{D65650B8-FBC3-08C5-19E4-113142FB92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7185" y="564852"/>
            <a:ext cx="143761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sldc</a:t>
            </a:r>
          </a:p>
        </p:txBody>
      </p:sp>
      <p:pic>
        <p:nvPicPr>
          <p:cNvPr id="10" name="Picture 9" descr="A diagram of a process&#10;&#10;Description automatically generated">
            <a:extLst>
              <a:ext uri="{FF2B5EF4-FFF2-40B4-BE49-F238E27FC236}">
                <a16:creationId xmlns:a16="http://schemas.microsoft.com/office/drawing/2014/main" id="{06311AAE-0AC2-CBFC-E9A6-663039C62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98" y="1191566"/>
            <a:ext cx="3284559" cy="2956103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13" name="Google Shape;626;p39">
            <a:hlinkClick r:id="rId4" action="ppaction://hlinksldjump"/>
            <a:extLst>
              <a:ext uri="{FF2B5EF4-FFF2-40B4-BE49-F238E27FC236}">
                <a16:creationId xmlns:a16="http://schemas.microsoft.com/office/drawing/2014/main" id="{61FDE175-850B-C6F7-1801-9B5227AE99A7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" name="Google Shape;627;p39">
            <a:hlinkClick r:id="rId5" action="ppaction://hlinksldjump"/>
            <a:extLst>
              <a:ext uri="{FF2B5EF4-FFF2-40B4-BE49-F238E27FC236}">
                <a16:creationId xmlns:a16="http://schemas.microsoft.com/office/drawing/2014/main" id="{D1CD5392-5DCC-EF4C-3A78-2CE862F6C090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" name="Google Shape;628;p39">
            <a:hlinkClick r:id="rId6" action="ppaction://hlinksldjump"/>
            <a:extLst>
              <a:ext uri="{FF2B5EF4-FFF2-40B4-BE49-F238E27FC236}">
                <a16:creationId xmlns:a16="http://schemas.microsoft.com/office/drawing/2014/main" id="{6ED02DCF-945C-7008-C43E-8EBD0E0D0B15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7" name="Google Shape;629;p39">
            <a:extLst>
              <a:ext uri="{FF2B5EF4-FFF2-40B4-BE49-F238E27FC236}">
                <a16:creationId xmlns:a16="http://schemas.microsoft.com/office/drawing/2014/main" id="{01718F8A-3A95-87FF-99B3-1CB1BEC3EC12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18" name="Google Shape;630;p39">
              <a:extLst>
                <a:ext uri="{FF2B5EF4-FFF2-40B4-BE49-F238E27FC236}">
                  <a16:creationId xmlns:a16="http://schemas.microsoft.com/office/drawing/2014/main" id="{4790EF25-B6CD-826F-5E3D-1A3BDD3DB9AD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31;p39">
              <a:extLst>
                <a:ext uri="{FF2B5EF4-FFF2-40B4-BE49-F238E27FC236}">
                  <a16:creationId xmlns:a16="http://schemas.microsoft.com/office/drawing/2014/main" id="{4F7437D2-E2DE-19A1-69AE-EC6937990A1D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32;p39">
              <a:extLst>
                <a:ext uri="{FF2B5EF4-FFF2-40B4-BE49-F238E27FC236}">
                  <a16:creationId xmlns:a16="http://schemas.microsoft.com/office/drawing/2014/main" id="{A77BED52-8119-CA72-5585-30DBBCA28388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33;p39">
              <a:extLst>
                <a:ext uri="{FF2B5EF4-FFF2-40B4-BE49-F238E27FC236}">
                  <a16:creationId xmlns:a16="http://schemas.microsoft.com/office/drawing/2014/main" id="{EB66C727-8DEC-881C-2B6B-97E39B1F98D0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4;p39">
              <a:extLst>
                <a:ext uri="{FF2B5EF4-FFF2-40B4-BE49-F238E27FC236}">
                  <a16:creationId xmlns:a16="http://schemas.microsoft.com/office/drawing/2014/main" id="{9E79D87B-9135-F4FE-C68A-BD5DAC470D08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5;p39">
              <a:extLst>
                <a:ext uri="{FF2B5EF4-FFF2-40B4-BE49-F238E27FC236}">
                  <a16:creationId xmlns:a16="http://schemas.microsoft.com/office/drawing/2014/main" id="{3A14115A-F609-BBAD-30CC-F154086E3883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6;p39">
              <a:extLst>
                <a:ext uri="{FF2B5EF4-FFF2-40B4-BE49-F238E27FC236}">
                  <a16:creationId xmlns:a16="http://schemas.microsoft.com/office/drawing/2014/main" id="{992A693C-C0FA-C719-338D-9CD8BD823540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7;p39">
              <a:extLst>
                <a:ext uri="{FF2B5EF4-FFF2-40B4-BE49-F238E27FC236}">
                  <a16:creationId xmlns:a16="http://schemas.microsoft.com/office/drawing/2014/main" id="{38CFBDEE-AAFD-CE4B-C133-C5037472B84C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8;p39">
              <a:extLst>
                <a:ext uri="{FF2B5EF4-FFF2-40B4-BE49-F238E27FC236}">
                  <a16:creationId xmlns:a16="http://schemas.microsoft.com/office/drawing/2014/main" id="{7B6AC717-E865-B86F-7A81-FDD696BC8D12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639;p39">
            <a:hlinkClick r:id="rId8" action="ppaction://hlinksldjump"/>
            <a:extLst>
              <a:ext uri="{FF2B5EF4-FFF2-40B4-BE49-F238E27FC236}">
                <a16:creationId xmlns:a16="http://schemas.microsoft.com/office/drawing/2014/main" id="{C265404B-3BCC-FF5C-9991-E689526B79AC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628;p39">
            <a:hlinkClick r:id="rId9" action="ppaction://hlinksldjump"/>
            <a:extLst>
              <a:ext uri="{FF2B5EF4-FFF2-40B4-BE49-F238E27FC236}">
                <a16:creationId xmlns:a16="http://schemas.microsoft.com/office/drawing/2014/main" id="{BFA32D0F-066C-27C2-1EBD-37F281E03C1B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3" name="Picture 4" descr="International Students">
            <a:extLst>
              <a:ext uri="{FF2B5EF4-FFF2-40B4-BE49-F238E27FC236}">
                <a16:creationId xmlns:a16="http://schemas.microsoft.com/office/drawing/2014/main" id="{14ED25C4-EC42-6F4B-163C-4973CC349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A843179E-DDBB-BF9C-FE6F-AA5AD63626BA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DD314608-3585-E6A0-5D72-8FE2ABADB85D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55B625A2-0534-CB1C-209A-04A435086112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8;p39">
            <a:hlinkClick r:id="rId11" action="ppaction://hlinksldjump"/>
            <a:extLst>
              <a:ext uri="{FF2B5EF4-FFF2-40B4-BE49-F238E27FC236}">
                <a16:creationId xmlns:a16="http://schemas.microsoft.com/office/drawing/2014/main" id="{62EE0FA3-16F1-D82F-EBFC-65E14C847B70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4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6BEA5C-CAE6-3F01-9B60-D84377767BAB}"/>
              </a:ext>
            </a:extLst>
          </p:cNvPr>
          <p:cNvSpPr txBox="1"/>
          <p:nvPr/>
        </p:nvSpPr>
        <p:spPr>
          <a:xfrm>
            <a:off x="4496382" y="1573365"/>
            <a:ext cx="4201218" cy="19105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Sprint based quick cycle approach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Best suitable for unique system/requirements</a:t>
            </a:r>
          </a:p>
          <a:p>
            <a:pPr marL="285750" indent="-285750">
              <a:lnSpc>
                <a:spcPct val="30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Collaborative and Flexible</a:t>
            </a:r>
          </a:p>
        </p:txBody>
      </p:sp>
    </p:spTree>
    <p:extLst>
      <p:ext uri="{BB962C8B-B14F-4D97-AF65-F5344CB8AC3E}">
        <p14:creationId xmlns:p14="http://schemas.microsoft.com/office/powerpoint/2010/main" val="298656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8"/>
          <p:cNvSpPr txBox="1">
            <a:spLocks noGrp="1"/>
          </p:cNvSpPr>
          <p:nvPr>
            <p:ph type="title" idx="15"/>
          </p:nvPr>
        </p:nvSpPr>
        <p:spPr>
          <a:xfrm>
            <a:off x="714300" y="553450"/>
            <a:ext cx="36489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Plan – Gantt chart</a:t>
            </a:r>
          </a:p>
        </p:txBody>
      </p:sp>
      <p:sp>
        <p:nvSpPr>
          <p:cNvPr id="520" name="Google Shape;520;p38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8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22;p39">
            <a:extLst>
              <a:ext uri="{FF2B5EF4-FFF2-40B4-BE49-F238E27FC236}">
                <a16:creationId xmlns:a16="http://schemas.microsoft.com/office/drawing/2014/main" id="{8B69E5FA-EE7A-95F5-D527-1A6EB5773BC1}"/>
              </a:ext>
            </a:extLst>
          </p:cNvPr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B0CB0DB-A704-7012-9C57-1A015D280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72" y="1506508"/>
            <a:ext cx="4221306" cy="2128489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8E9FEACB-758A-9449-5409-7C190764D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026" y="1461426"/>
            <a:ext cx="3389777" cy="2218763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40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3CC8108D-4F74-0432-41F8-F13689573632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1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45D04C81-FA9D-01D2-F987-E6AA31017CFF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2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F598467E-73D2-1400-1B00-E2A79B9086C5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3" name="Google Shape;629;p39">
            <a:extLst>
              <a:ext uri="{FF2B5EF4-FFF2-40B4-BE49-F238E27FC236}">
                <a16:creationId xmlns:a16="http://schemas.microsoft.com/office/drawing/2014/main" id="{56D262EB-3904-07C6-FADB-710178411F89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44" name="Google Shape;630;p39">
              <a:extLst>
                <a:ext uri="{FF2B5EF4-FFF2-40B4-BE49-F238E27FC236}">
                  <a16:creationId xmlns:a16="http://schemas.microsoft.com/office/drawing/2014/main" id="{8CD0CCB5-1F35-A5ED-DC1F-3911E7DD1642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31;p39">
              <a:extLst>
                <a:ext uri="{FF2B5EF4-FFF2-40B4-BE49-F238E27FC236}">
                  <a16:creationId xmlns:a16="http://schemas.microsoft.com/office/drawing/2014/main" id="{B5A7AD0C-99BF-5CF6-7B10-7357EA3D0323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32;p39">
              <a:extLst>
                <a:ext uri="{FF2B5EF4-FFF2-40B4-BE49-F238E27FC236}">
                  <a16:creationId xmlns:a16="http://schemas.microsoft.com/office/drawing/2014/main" id="{853FB4BD-787C-30BF-76F7-D796238281C8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33;p39">
              <a:extLst>
                <a:ext uri="{FF2B5EF4-FFF2-40B4-BE49-F238E27FC236}">
                  <a16:creationId xmlns:a16="http://schemas.microsoft.com/office/drawing/2014/main" id="{96FBFD7E-3971-2D64-4343-D151624368D5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34;p39">
              <a:extLst>
                <a:ext uri="{FF2B5EF4-FFF2-40B4-BE49-F238E27FC236}">
                  <a16:creationId xmlns:a16="http://schemas.microsoft.com/office/drawing/2014/main" id="{8D2D645B-5B58-5949-5873-929227CE37A2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35;p39">
              <a:extLst>
                <a:ext uri="{FF2B5EF4-FFF2-40B4-BE49-F238E27FC236}">
                  <a16:creationId xmlns:a16="http://schemas.microsoft.com/office/drawing/2014/main" id="{DDB087A2-C2CE-6699-7D16-0FB3FDCD6AC1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36;p39">
              <a:extLst>
                <a:ext uri="{FF2B5EF4-FFF2-40B4-BE49-F238E27FC236}">
                  <a16:creationId xmlns:a16="http://schemas.microsoft.com/office/drawing/2014/main" id="{BE0FA007-7E9C-A590-8062-B13140422911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37;p39">
              <a:extLst>
                <a:ext uri="{FF2B5EF4-FFF2-40B4-BE49-F238E27FC236}">
                  <a16:creationId xmlns:a16="http://schemas.microsoft.com/office/drawing/2014/main" id="{870F5BC9-9B8D-912F-ABB2-D501B2A5FEF7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38;p39">
              <a:extLst>
                <a:ext uri="{FF2B5EF4-FFF2-40B4-BE49-F238E27FC236}">
                  <a16:creationId xmlns:a16="http://schemas.microsoft.com/office/drawing/2014/main" id="{E90488EE-220B-FFE6-24BF-CD744E0DC67C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3141916E-0521-684A-F4B2-BAD60E76A3C7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AC04DC04-8251-D4E5-BD2D-47E0059B162A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5" name="Picture 4" descr="International Students">
            <a:extLst>
              <a:ext uri="{FF2B5EF4-FFF2-40B4-BE49-F238E27FC236}">
                <a16:creationId xmlns:a16="http://schemas.microsoft.com/office/drawing/2014/main" id="{94F1616B-7CBC-DDA7-31A2-927CD0E60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0127A21C-4AAA-99D2-4158-464704351C23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D5B4B83D-2DB6-E10F-1D2E-26C036C48410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A0A8ED3B-37E3-D74E-06F8-59B4B0F70E7D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9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0DE77CC3-4EA1-DB17-79A1-E1A3BD6823D6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54149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8"/>
          <p:cNvSpPr/>
          <p:nvPr/>
        </p:nvSpPr>
        <p:spPr>
          <a:xfrm>
            <a:off x="608987" y="115556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9" name="Google Shape;499;p38"/>
          <p:cNvCxnSpPr/>
          <p:nvPr/>
        </p:nvCxnSpPr>
        <p:spPr>
          <a:xfrm>
            <a:off x="1524612" y="146727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4" name="Google Shape;504;p38"/>
          <p:cNvSpPr/>
          <p:nvPr/>
        </p:nvSpPr>
        <p:spPr>
          <a:xfrm>
            <a:off x="692904" y="319718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8"/>
          <p:cNvSpPr txBox="1">
            <a:spLocks noGrp="1"/>
          </p:cNvSpPr>
          <p:nvPr>
            <p:ph type="title" idx="15"/>
          </p:nvPr>
        </p:nvSpPr>
        <p:spPr>
          <a:xfrm>
            <a:off x="714300" y="553450"/>
            <a:ext cx="920285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sz="2400" u="sng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06" name="Google Shape;506;p38"/>
          <p:cNvSpPr txBox="1">
            <a:spLocks noGrp="1"/>
          </p:cNvSpPr>
          <p:nvPr>
            <p:ph type="title"/>
          </p:nvPr>
        </p:nvSpPr>
        <p:spPr>
          <a:xfrm>
            <a:off x="1528367" y="288148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Audio files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subTitle" idx="1"/>
          </p:nvPr>
        </p:nvSpPr>
        <p:spPr>
          <a:xfrm>
            <a:off x="1528354" y="3528269"/>
            <a:ext cx="2230500" cy="681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>
                <a:solidFill>
                  <a:srgbClr val="FF0000"/>
                </a:solidFill>
              </a:rPr>
              <a:t>341 files</a:t>
            </a:r>
          </a:p>
          <a:p>
            <a:pPr marL="0" indent="0" algn="ctr"/>
            <a:r>
              <a:rPr lang="en"/>
              <a:t>Each audio contains toxic and non toxic data</a:t>
            </a:r>
          </a:p>
        </p:txBody>
      </p:sp>
      <p:sp>
        <p:nvSpPr>
          <p:cNvPr id="508" name="Google Shape;508;p38"/>
          <p:cNvSpPr txBox="1">
            <a:spLocks noGrp="1"/>
          </p:cNvSpPr>
          <p:nvPr>
            <p:ph type="title" idx="2"/>
          </p:nvPr>
        </p:nvSpPr>
        <p:spPr>
          <a:xfrm>
            <a:off x="692904" y="337953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509" name="Google Shape;509;p38"/>
          <p:cNvCxnSpPr/>
          <p:nvPr/>
        </p:nvCxnSpPr>
        <p:spPr>
          <a:xfrm>
            <a:off x="1608529" y="350889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0" name="Google Shape;510;p38"/>
          <p:cNvSpPr txBox="1">
            <a:spLocks noGrp="1"/>
          </p:cNvSpPr>
          <p:nvPr>
            <p:ph type="title" idx="3"/>
          </p:nvPr>
        </p:nvSpPr>
        <p:spPr>
          <a:xfrm>
            <a:off x="1444450" y="83986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Meta data</a:t>
            </a:r>
          </a:p>
        </p:txBody>
      </p:sp>
      <p:sp>
        <p:nvSpPr>
          <p:cNvPr id="511" name="Google Shape;511;p38"/>
          <p:cNvSpPr txBox="1">
            <a:spLocks noGrp="1"/>
          </p:cNvSpPr>
          <p:nvPr>
            <p:ph type="subTitle" idx="4"/>
          </p:nvPr>
        </p:nvSpPr>
        <p:spPr>
          <a:xfrm>
            <a:off x="1434273" y="1574515"/>
            <a:ext cx="3234339" cy="1194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/>
              <a:t>File Name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/>
              <a:t>Violence start time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/>
              <a:t>Violence end time 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/>
              <a:t>Violence Duration</a:t>
            </a:r>
          </a:p>
        </p:txBody>
      </p:sp>
      <p:sp>
        <p:nvSpPr>
          <p:cNvPr id="512" name="Google Shape;512;p38"/>
          <p:cNvSpPr txBox="1">
            <a:spLocks noGrp="1"/>
          </p:cNvSpPr>
          <p:nvPr>
            <p:ph type="title" idx="5"/>
          </p:nvPr>
        </p:nvSpPr>
        <p:spPr>
          <a:xfrm>
            <a:off x="608987" y="133791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20" name="Google Shape;520;p38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8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E6AE92-EF96-B200-00FC-B0CBB0C09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1" y="2189119"/>
            <a:ext cx="1079012" cy="72776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Google Shape;622;p39">
            <a:extLst>
              <a:ext uri="{FF2B5EF4-FFF2-40B4-BE49-F238E27FC236}">
                <a16:creationId xmlns:a16="http://schemas.microsoft.com/office/drawing/2014/main" id="{8B69E5FA-EE7A-95F5-D527-1A6EB5773BC1}"/>
              </a:ext>
            </a:extLst>
          </p:cNvPr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BD3F481-B854-801A-09EB-6A2EF864E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505" y="627998"/>
            <a:ext cx="3592883" cy="2373356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35" name="Google Shape;506;p38">
            <a:extLst>
              <a:ext uri="{FF2B5EF4-FFF2-40B4-BE49-F238E27FC236}">
                <a16:creationId xmlns:a16="http://schemas.microsoft.com/office/drawing/2014/main" id="{76EA5496-0DB4-259E-CE7D-3F1311A41839}"/>
              </a:ext>
            </a:extLst>
          </p:cNvPr>
          <p:cNvSpPr txBox="1">
            <a:spLocks/>
          </p:cNvSpPr>
          <p:nvPr/>
        </p:nvSpPr>
        <p:spPr>
          <a:xfrm>
            <a:off x="5012020" y="3086364"/>
            <a:ext cx="3458273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800"/>
              <a:t>custom data fetcher (refer-GitHub)</a:t>
            </a:r>
          </a:p>
        </p:txBody>
      </p:sp>
      <p:sp>
        <p:nvSpPr>
          <p:cNvPr id="36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9AA8F743-AEA6-006C-DCE9-8E03D7AB2E23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EDBCC4DC-A1F3-FC72-3BC6-D9FEEB9BC388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53868C9E-6DB1-1CF0-F075-23E64B66E1EF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9" name="Google Shape;629;p39">
            <a:extLst>
              <a:ext uri="{FF2B5EF4-FFF2-40B4-BE49-F238E27FC236}">
                <a16:creationId xmlns:a16="http://schemas.microsoft.com/office/drawing/2014/main" id="{CE904563-67B7-02B8-0D79-1B1A467974D8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40" name="Google Shape;630;p39">
              <a:extLst>
                <a:ext uri="{FF2B5EF4-FFF2-40B4-BE49-F238E27FC236}">
                  <a16:creationId xmlns:a16="http://schemas.microsoft.com/office/drawing/2014/main" id="{5D3E6AFE-5207-7DD6-2C78-52DF02B881AC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31;p39">
              <a:extLst>
                <a:ext uri="{FF2B5EF4-FFF2-40B4-BE49-F238E27FC236}">
                  <a16:creationId xmlns:a16="http://schemas.microsoft.com/office/drawing/2014/main" id="{44A6F38F-C17D-8374-C18E-E8B9CBE8AF89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32;p39">
              <a:extLst>
                <a:ext uri="{FF2B5EF4-FFF2-40B4-BE49-F238E27FC236}">
                  <a16:creationId xmlns:a16="http://schemas.microsoft.com/office/drawing/2014/main" id="{3C1164A6-ED57-9741-DC97-AA5006A89AF1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33;p39">
              <a:extLst>
                <a:ext uri="{FF2B5EF4-FFF2-40B4-BE49-F238E27FC236}">
                  <a16:creationId xmlns:a16="http://schemas.microsoft.com/office/drawing/2014/main" id="{934567E0-3F82-8382-8BBA-87DF60AC492F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34;p39">
              <a:extLst>
                <a:ext uri="{FF2B5EF4-FFF2-40B4-BE49-F238E27FC236}">
                  <a16:creationId xmlns:a16="http://schemas.microsoft.com/office/drawing/2014/main" id="{5CF3B042-3EA5-A59B-8917-68B5269185C6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35;p39">
              <a:extLst>
                <a:ext uri="{FF2B5EF4-FFF2-40B4-BE49-F238E27FC236}">
                  <a16:creationId xmlns:a16="http://schemas.microsoft.com/office/drawing/2014/main" id="{1A790998-44F9-C73A-2B92-94CA4B177DD2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36;p39">
              <a:extLst>
                <a:ext uri="{FF2B5EF4-FFF2-40B4-BE49-F238E27FC236}">
                  <a16:creationId xmlns:a16="http://schemas.microsoft.com/office/drawing/2014/main" id="{234FC21B-7740-681A-6007-050574C64A75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37;p39">
              <a:extLst>
                <a:ext uri="{FF2B5EF4-FFF2-40B4-BE49-F238E27FC236}">
                  <a16:creationId xmlns:a16="http://schemas.microsoft.com/office/drawing/2014/main" id="{AB074C27-8594-3A7B-1C1F-C4A702511860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38;p39">
              <a:extLst>
                <a:ext uri="{FF2B5EF4-FFF2-40B4-BE49-F238E27FC236}">
                  <a16:creationId xmlns:a16="http://schemas.microsoft.com/office/drawing/2014/main" id="{F869EBD1-BE3A-83F3-94EC-A749EDDBE0AA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A2C1AEBF-B013-06D1-4E24-DE2CBC1A3942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D4734A8C-D4C2-3FFD-1F43-AE2285254CA7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1" name="Picture 4" descr="International Students">
            <a:extLst>
              <a:ext uri="{FF2B5EF4-FFF2-40B4-BE49-F238E27FC236}">
                <a16:creationId xmlns:a16="http://schemas.microsoft.com/office/drawing/2014/main" id="{AF5FCA48-8FAC-4B65-8FE0-25D0A87DE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600B478C-E7F4-3048-0356-D12BCD2C45D3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2A8B7E80-0714-8034-D199-D87084AAA341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4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9F5009D3-9ED0-1DF6-D9B6-8BBFB7B7170E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5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FEA0BED4-50CB-72BF-F018-2A68E7ED614A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333AE7C8-7A2E-AD54-8105-84DDF3AD3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644" y="3705986"/>
            <a:ext cx="4410075" cy="60960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68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/>
        </p:nvSpPr>
        <p:spPr>
          <a:xfrm>
            <a:off x="3204600" y="482313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Bebas Neue"/>
                <a:sym typeface="Bebas Neue"/>
              </a:rPr>
              <a:t>Threat detection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28;p35">
            <a:extLst>
              <a:ext uri="{FF2B5EF4-FFF2-40B4-BE49-F238E27FC236}">
                <a16:creationId xmlns:a16="http://schemas.microsoft.com/office/drawing/2014/main" id="{574C6B55-5251-CCA7-30FB-313843018C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015" y="526272"/>
            <a:ext cx="2142185" cy="40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Environment</a:t>
            </a:r>
            <a:r>
              <a:rPr lang="en-US" sz="2000"/>
              <a:t> </a:t>
            </a:r>
            <a:r>
              <a:rPr lang="en-US" sz="2400" u="sng">
                <a:solidFill>
                  <a:schemeClr val="accent1">
                    <a:lumMod val="75000"/>
                  </a:schemeClr>
                </a:solidFill>
              </a:rPr>
              <a:t>setup</a:t>
            </a:r>
          </a:p>
        </p:txBody>
      </p:sp>
      <p:sp>
        <p:nvSpPr>
          <p:cNvPr id="7" name="Google Shape;1255;p50">
            <a:extLst>
              <a:ext uri="{FF2B5EF4-FFF2-40B4-BE49-F238E27FC236}">
                <a16:creationId xmlns:a16="http://schemas.microsoft.com/office/drawing/2014/main" id="{21E08C2F-8997-B712-4793-614FE6FAFB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3313" y="761435"/>
            <a:ext cx="4174213" cy="1818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-US"/>
              <a:t>Local machine environment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"/>
              <a:t>GitHub PR checkpoints</a:t>
            </a:r>
            <a:endParaRPr lang="en-US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"/>
              <a:t>Data Fetcher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400"/>
              <a:buFont typeface="Arimo"/>
              <a:buChar char="●"/>
            </a:pPr>
            <a:r>
              <a:rPr lang="en"/>
              <a:t>Containerization </a:t>
            </a:r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957E89-7346-015C-15A7-A38B6CD27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390" y="2667977"/>
            <a:ext cx="4281221" cy="1818147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EFA7FAB6-9A63-15EE-1CB5-2D90442112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10"/>
          <a:stretch/>
        </p:blipFill>
        <p:spPr bwMode="auto">
          <a:xfrm>
            <a:off x="5625027" y="975748"/>
            <a:ext cx="2416432" cy="3197889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626;p39">
            <a:hlinkClick r:id="rId5" action="ppaction://hlinksldjump"/>
            <a:extLst>
              <a:ext uri="{FF2B5EF4-FFF2-40B4-BE49-F238E27FC236}">
                <a16:creationId xmlns:a16="http://schemas.microsoft.com/office/drawing/2014/main" id="{418C3FFF-1880-F1C1-A5C7-483517DFD94E}"/>
              </a:ext>
            </a:extLst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V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627;p39">
            <a:hlinkClick r:id="rId6" action="ppaction://hlinksldjump"/>
            <a:extLst>
              <a:ext uri="{FF2B5EF4-FFF2-40B4-BE49-F238E27FC236}">
                <a16:creationId xmlns:a16="http://schemas.microsoft.com/office/drawing/2014/main" id="{988FD9D0-141F-22EC-C5A1-8B6AB7AFB2B3}"/>
              </a:ext>
            </a:extLst>
          </p:cNvPr>
          <p:cNvSpPr txBox="1"/>
          <p:nvPr/>
        </p:nvSpPr>
        <p:spPr>
          <a:xfrm>
            <a:off x="140677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DATA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628;p39">
            <a:hlinkClick r:id="rId7" action="ppaction://hlinksldjump"/>
            <a:extLst>
              <a:ext uri="{FF2B5EF4-FFF2-40B4-BE49-F238E27FC236}">
                <a16:creationId xmlns:a16="http://schemas.microsoft.com/office/drawing/2014/main" id="{DEB40796-1CCE-633A-9D74-B77A613A8635}"/>
              </a:ext>
            </a:extLst>
          </p:cNvPr>
          <p:cNvSpPr txBox="1"/>
          <p:nvPr/>
        </p:nvSpPr>
        <p:spPr>
          <a:xfrm>
            <a:off x="2113410" y="275775"/>
            <a:ext cx="68328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P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8" action="ppaction://hlinksldjump"/>
              </a:rPr>
              <a:t>re-processing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5" name="Google Shape;629;p39">
            <a:extLst>
              <a:ext uri="{FF2B5EF4-FFF2-40B4-BE49-F238E27FC236}">
                <a16:creationId xmlns:a16="http://schemas.microsoft.com/office/drawing/2014/main" id="{573AC2CE-DE92-BC74-4A78-9AAE66697C71}"/>
              </a:ext>
            </a:extLst>
          </p:cNvPr>
          <p:cNvGrpSpPr/>
          <p:nvPr/>
        </p:nvGrpSpPr>
        <p:grpSpPr>
          <a:xfrm>
            <a:off x="706038" y="312972"/>
            <a:ext cx="155667" cy="140409"/>
            <a:chOff x="2741000" y="199475"/>
            <a:chExt cx="191953" cy="192210"/>
          </a:xfrm>
        </p:grpSpPr>
        <p:sp>
          <p:nvSpPr>
            <p:cNvPr id="8" name="Google Shape;630;p39">
              <a:extLst>
                <a:ext uri="{FF2B5EF4-FFF2-40B4-BE49-F238E27FC236}">
                  <a16:creationId xmlns:a16="http://schemas.microsoft.com/office/drawing/2014/main" id="{F8796897-9934-6532-F56C-E6669981E193}"/>
                </a:ext>
              </a:extLst>
            </p:cNvPr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31;p39">
              <a:extLst>
                <a:ext uri="{FF2B5EF4-FFF2-40B4-BE49-F238E27FC236}">
                  <a16:creationId xmlns:a16="http://schemas.microsoft.com/office/drawing/2014/main" id="{C6DCDFE1-3B13-D776-4550-0DF2CE8365C9}"/>
                </a:ext>
              </a:extLst>
            </p:cNvPr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2;p39">
              <a:extLst>
                <a:ext uri="{FF2B5EF4-FFF2-40B4-BE49-F238E27FC236}">
                  <a16:creationId xmlns:a16="http://schemas.microsoft.com/office/drawing/2014/main" id="{2DCC5CC5-AEE9-1A0D-7807-1D987EAE2D2C}"/>
                </a:ext>
              </a:extLst>
            </p:cNvPr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3;p39">
              <a:extLst>
                <a:ext uri="{FF2B5EF4-FFF2-40B4-BE49-F238E27FC236}">
                  <a16:creationId xmlns:a16="http://schemas.microsoft.com/office/drawing/2014/main" id="{AC4DA74B-1BDA-DE02-9482-416EFF8A7D67}"/>
                </a:ext>
              </a:extLst>
            </p:cNvPr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4;p39">
              <a:extLst>
                <a:ext uri="{FF2B5EF4-FFF2-40B4-BE49-F238E27FC236}">
                  <a16:creationId xmlns:a16="http://schemas.microsoft.com/office/drawing/2014/main" id="{778B72B2-70B0-2C12-34D4-AC97C357DCFC}"/>
                </a:ext>
              </a:extLst>
            </p:cNvPr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5;p39">
              <a:extLst>
                <a:ext uri="{FF2B5EF4-FFF2-40B4-BE49-F238E27FC236}">
                  <a16:creationId xmlns:a16="http://schemas.microsoft.com/office/drawing/2014/main" id="{590CEA54-E4E9-5CE6-E8A4-B12F595C0CDC}"/>
                </a:ext>
              </a:extLst>
            </p:cNvPr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6;p39">
              <a:extLst>
                <a:ext uri="{FF2B5EF4-FFF2-40B4-BE49-F238E27FC236}">
                  <a16:creationId xmlns:a16="http://schemas.microsoft.com/office/drawing/2014/main" id="{1EFA5850-B3E0-6438-4352-EF997B523FD2}"/>
                </a:ext>
              </a:extLst>
            </p:cNvPr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7;p39">
              <a:extLst>
                <a:ext uri="{FF2B5EF4-FFF2-40B4-BE49-F238E27FC236}">
                  <a16:creationId xmlns:a16="http://schemas.microsoft.com/office/drawing/2014/main" id="{23FD7852-B38B-9956-E5BC-DBED4F006B37}"/>
                </a:ext>
              </a:extLst>
            </p:cNvPr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8;p39">
              <a:extLst>
                <a:ext uri="{FF2B5EF4-FFF2-40B4-BE49-F238E27FC236}">
                  <a16:creationId xmlns:a16="http://schemas.microsoft.com/office/drawing/2014/main" id="{B8C05902-0737-41A5-2C56-128DFBEEAC5F}"/>
                </a:ext>
              </a:extLst>
            </p:cNvPr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639;p39">
            <a:hlinkClick r:id="rId9" action="ppaction://hlinksldjump"/>
            <a:extLst>
              <a:ext uri="{FF2B5EF4-FFF2-40B4-BE49-F238E27FC236}">
                <a16:creationId xmlns:a16="http://schemas.microsoft.com/office/drawing/2014/main" id="{21D978AB-8DF0-541E-E4C4-8E20CF9DB89B}"/>
              </a:ext>
            </a:extLst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628;p39">
            <a:hlinkClick r:id="rId10" action="ppaction://hlinksldjump"/>
            <a:extLst>
              <a:ext uri="{FF2B5EF4-FFF2-40B4-BE49-F238E27FC236}">
                <a16:creationId xmlns:a16="http://schemas.microsoft.com/office/drawing/2014/main" id="{2ED63599-E567-A548-0CB1-5EFD1CF40266}"/>
              </a:ext>
            </a:extLst>
          </p:cNvPr>
          <p:cNvSpPr txBox="1"/>
          <p:nvPr/>
        </p:nvSpPr>
        <p:spPr>
          <a:xfrm>
            <a:off x="2981325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model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" name="Picture 4" descr="International Students">
            <a:extLst>
              <a:ext uri="{FF2B5EF4-FFF2-40B4-BE49-F238E27FC236}">
                <a16:creationId xmlns:a16="http://schemas.microsoft.com/office/drawing/2014/main" id="{8E59A586-662A-1244-2FE6-583815210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41" y="229288"/>
            <a:ext cx="1051200" cy="2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4FE4F3D6-A0E0-D0D6-ABD2-567CC3A52FA1}"/>
              </a:ext>
            </a:extLst>
          </p:cNvPr>
          <p:cNvSpPr txBox="1"/>
          <p:nvPr/>
        </p:nvSpPr>
        <p:spPr>
          <a:xfrm>
            <a:off x="3605333" y="27502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" name="Google Shape;628;p39">
            <a:hlinkClick r:id="rId13" action="ppaction://hlinksldjump"/>
            <a:extLst>
              <a:ext uri="{FF2B5EF4-FFF2-40B4-BE49-F238E27FC236}">
                <a16:creationId xmlns:a16="http://schemas.microsoft.com/office/drawing/2014/main" id="{3BB51BB8-4E52-3197-A5A3-42D0CA140ED5}"/>
              </a:ext>
            </a:extLst>
          </p:cNvPr>
          <p:cNvSpPr txBox="1"/>
          <p:nvPr/>
        </p:nvSpPr>
        <p:spPr>
          <a:xfrm>
            <a:off x="3639244" y="2764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ech stack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" name="Google Shape;628;p39">
            <a:hlinkClick r:id="rId14" action="ppaction://hlinksldjump"/>
            <a:extLst>
              <a:ext uri="{FF2B5EF4-FFF2-40B4-BE49-F238E27FC236}">
                <a16:creationId xmlns:a16="http://schemas.microsoft.com/office/drawing/2014/main" id="{F5BD5518-9F4C-94A1-41C4-5D18B461D743}"/>
              </a:ext>
            </a:extLst>
          </p:cNvPr>
          <p:cNvSpPr txBox="1"/>
          <p:nvPr/>
        </p:nvSpPr>
        <p:spPr>
          <a:xfrm>
            <a:off x="5106341" y="269250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hosting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" name="Google Shape;628;p39">
            <a:hlinkClick r:id="rId12" action="ppaction://hlinksldjump"/>
            <a:extLst>
              <a:ext uri="{FF2B5EF4-FFF2-40B4-BE49-F238E27FC236}">
                <a16:creationId xmlns:a16="http://schemas.microsoft.com/office/drawing/2014/main" id="{E5F7D3DE-0543-716E-AB0F-3C174E35F568}"/>
              </a:ext>
            </a:extLst>
          </p:cNvPr>
          <p:cNvSpPr txBox="1"/>
          <p:nvPr/>
        </p:nvSpPr>
        <p:spPr>
          <a:xfrm>
            <a:off x="4266212" y="277950"/>
            <a:ext cx="743215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15" action="ppaction://hlinksldjump"/>
              </a:rPr>
              <a:t>reflection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82635740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Analysis for Business by Slidesgo">
  <a:themeElements>
    <a:clrScheme name="Simple Light">
      <a:dk1>
        <a:srgbClr val="FFFFFF"/>
      </a:dk1>
      <a:lt1>
        <a:srgbClr val="0E166C"/>
      </a:lt1>
      <a:dk2>
        <a:srgbClr val="921D87"/>
      </a:dk2>
      <a:lt2>
        <a:srgbClr val="FFB632"/>
      </a:lt2>
      <a:accent1>
        <a:srgbClr val="FFE485"/>
      </a:accent1>
      <a:accent2>
        <a:srgbClr val="BE7AF3"/>
      </a:accent2>
      <a:accent3>
        <a:srgbClr val="51127C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FFFFFF"/>
    </a:dk1>
    <a:lt1>
      <a:srgbClr val="0E166C"/>
    </a:lt1>
    <a:dk2>
      <a:srgbClr val="921D87"/>
    </a:dk2>
    <a:lt2>
      <a:srgbClr val="FFB632"/>
    </a:lt2>
    <a:accent1>
      <a:srgbClr val="FFE485"/>
    </a:accent1>
    <a:accent2>
      <a:srgbClr val="BE7AF3"/>
    </a:accent2>
    <a:accent3>
      <a:srgbClr val="51127C"/>
    </a:accent3>
    <a:accent4>
      <a:srgbClr val="FFFFFF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FFFFFF"/>
    </a:dk1>
    <a:lt1>
      <a:srgbClr val="0E166C"/>
    </a:lt1>
    <a:dk2>
      <a:srgbClr val="921D87"/>
    </a:dk2>
    <a:lt2>
      <a:srgbClr val="FFB632"/>
    </a:lt2>
    <a:accent1>
      <a:srgbClr val="FFE485"/>
    </a:accent1>
    <a:accent2>
      <a:srgbClr val="BE7AF3"/>
    </a:accent2>
    <a:accent3>
      <a:srgbClr val="51127C"/>
    </a:accent3>
    <a:accent4>
      <a:srgbClr val="FFFFFF"/>
    </a:accent4>
    <a:accent5>
      <a:srgbClr val="FFFFFF"/>
    </a:accent5>
    <a:accent6>
      <a:srgbClr val="FFFFFF"/>
    </a:accent6>
    <a:hlink>
      <a:srgbClr val="FFFFFF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30</Slides>
  <Notes>28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Data Analysis for Business by Slidesgo</vt:lpstr>
      <vt:lpstr>PowerPoint Presentation</vt:lpstr>
      <vt:lpstr>Problem statement</vt:lpstr>
      <vt:lpstr>PowerPoint Presentation</vt:lpstr>
      <vt:lpstr>Validation</vt:lpstr>
      <vt:lpstr>Gap analysis</vt:lpstr>
      <vt:lpstr>sldc</vt:lpstr>
      <vt:lpstr>Plan – Gantt chart</vt:lpstr>
      <vt:lpstr>Data</vt:lpstr>
      <vt:lpstr>Environment setup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</vt:lpstr>
      <vt:lpstr>PowerPoint Presentation</vt:lpstr>
      <vt:lpstr>Learning outcome</vt:lpstr>
      <vt:lpstr>Features </vt:lpstr>
      <vt:lpstr>Future scope</vt:lpstr>
      <vt:lpstr>GitHub and weekly progress </vt:lpstr>
      <vt:lpstr>Hosting and 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</dc:title>
  <dc:creator>Bimal Stha</dc:creator>
  <cp:revision>2</cp:revision>
  <cp:lastPrinted>2024-04-17T20:30:27Z</cp:lastPrinted>
  <dcterms:modified xsi:type="dcterms:W3CDTF">2024-05-14T18:23:56Z</dcterms:modified>
</cp:coreProperties>
</file>

<file path=docProps/thumbnail.jpeg>
</file>